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2"/>
  </p:notesMasterIdLst>
  <p:sldIdLst>
    <p:sldId id="257" r:id="rId2"/>
    <p:sldId id="533" r:id="rId3"/>
    <p:sldId id="875" r:id="rId4"/>
    <p:sldId id="957" r:id="rId5"/>
    <p:sldId id="958" r:id="rId6"/>
    <p:sldId id="959" r:id="rId7"/>
    <p:sldId id="960" r:id="rId8"/>
    <p:sldId id="961" r:id="rId9"/>
    <p:sldId id="962" r:id="rId10"/>
    <p:sldId id="963" r:id="rId11"/>
    <p:sldId id="964" r:id="rId12"/>
    <p:sldId id="965" r:id="rId13"/>
    <p:sldId id="966" r:id="rId14"/>
    <p:sldId id="967" r:id="rId15"/>
    <p:sldId id="968" r:id="rId16"/>
    <p:sldId id="969" r:id="rId17"/>
    <p:sldId id="970" r:id="rId18"/>
    <p:sldId id="971" r:id="rId19"/>
    <p:sldId id="972" r:id="rId20"/>
    <p:sldId id="973" r:id="rId21"/>
    <p:sldId id="974" r:id="rId22"/>
    <p:sldId id="975" r:id="rId23"/>
    <p:sldId id="976" r:id="rId24"/>
    <p:sldId id="977" r:id="rId25"/>
    <p:sldId id="978" r:id="rId26"/>
    <p:sldId id="979" r:id="rId27"/>
    <p:sldId id="980" r:id="rId28"/>
    <p:sldId id="981" r:id="rId29"/>
    <p:sldId id="982" r:id="rId30"/>
    <p:sldId id="983" r:id="rId31"/>
    <p:sldId id="984" r:id="rId32"/>
    <p:sldId id="985" r:id="rId33"/>
    <p:sldId id="986" r:id="rId34"/>
    <p:sldId id="987" r:id="rId35"/>
    <p:sldId id="988" r:id="rId36"/>
    <p:sldId id="989" r:id="rId37"/>
    <p:sldId id="990" r:id="rId38"/>
    <p:sldId id="991" r:id="rId39"/>
    <p:sldId id="992" r:id="rId40"/>
    <p:sldId id="993" r:id="rId41"/>
    <p:sldId id="994" r:id="rId42"/>
    <p:sldId id="995" r:id="rId43"/>
    <p:sldId id="883" r:id="rId44"/>
    <p:sldId id="852" r:id="rId45"/>
    <p:sldId id="912" r:id="rId46"/>
    <p:sldId id="913" r:id="rId47"/>
    <p:sldId id="914" r:id="rId48"/>
    <p:sldId id="915" r:id="rId49"/>
    <p:sldId id="916" r:id="rId50"/>
    <p:sldId id="917" r:id="rId51"/>
    <p:sldId id="918" r:id="rId52"/>
    <p:sldId id="919" r:id="rId53"/>
    <p:sldId id="920" r:id="rId54"/>
    <p:sldId id="921" r:id="rId55"/>
    <p:sldId id="922" r:id="rId56"/>
    <p:sldId id="923" r:id="rId57"/>
    <p:sldId id="955" r:id="rId58"/>
    <p:sldId id="954" r:id="rId59"/>
    <p:sldId id="956" r:id="rId60"/>
    <p:sldId id="924" r:id="rId61"/>
    <p:sldId id="925" r:id="rId62"/>
    <p:sldId id="927" r:id="rId63"/>
    <p:sldId id="926" r:id="rId64"/>
    <p:sldId id="928" r:id="rId65"/>
    <p:sldId id="929" r:id="rId66"/>
    <p:sldId id="930" r:id="rId67"/>
    <p:sldId id="931" r:id="rId68"/>
    <p:sldId id="932" r:id="rId69"/>
    <p:sldId id="933" r:id="rId70"/>
    <p:sldId id="934" r:id="rId71"/>
    <p:sldId id="935" r:id="rId72"/>
    <p:sldId id="936" r:id="rId73"/>
    <p:sldId id="937" r:id="rId74"/>
    <p:sldId id="938" r:id="rId75"/>
    <p:sldId id="939" r:id="rId76"/>
    <p:sldId id="940" r:id="rId77"/>
    <p:sldId id="941" r:id="rId78"/>
    <p:sldId id="942" r:id="rId79"/>
    <p:sldId id="943" r:id="rId80"/>
    <p:sldId id="944" r:id="rId81"/>
    <p:sldId id="945" r:id="rId82"/>
    <p:sldId id="946" r:id="rId83"/>
    <p:sldId id="947" r:id="rId84"/>
    <p:sldId id="948" r:id="rId85"/>
    <p:sldId id="949" r:id="rId86"/>
    <p:sldId id="950" r:id="rId87"/>
    <p:sldId id="951" r:id="rId88"/>
    <p:sldId id="773" r:id="rId89"/>
    <p:sldId id="882" r:id="rId90"/>
    <p:sldId id="389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3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68"/>
    <p:restoredTop sz="95897"/>
  </p:normalViewPr>
  <p:slideViewPr>
    <p:cSldViewPr snapToGrid="0" snapToObjects="1">
      <p:cViewPr varScale="1">
        <p:scale>
          <a:sx n="93" d="100"/>
          <a:sy n="93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FCA3-8692-284B-8585-538C88E69781}" type="datetimeFigureOut">
              <a:rPr lang="de-DE" smtClean="0"/>
              <a:t>24.02.25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754BA-4971-E342-BE16-E952CFA3B9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15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CA52F-15E8-2044-BF5E-C255B056E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563153-BC29-C140-8BCE-A49FA1237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49ABEC-50FE-E149-BBBE-6287007F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093-E83A-C547-86F7-98056C585F90}" type="datetime1">
              <a:rPr lang="de-AT" smtClean="0"/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3D385-9D17-9F4C-814D-47618AD0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7C493-018B-6B48-B49A-746D2A0A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09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18725-BBEB-B243-92D8-4DFDBD88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344B2F-072C-9543-94A5-53FCA06EB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F0249F-8F8E-884D-BE25-06448D87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7F1D-46C7-5E45-9996-7CD17A202F7D}" type="datetime1">
              <a:rPr lang="de-AT" smtClean="0"/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0FCCA-910B-0C48-8E76-8782B524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F21E1C-7FBE-E841-876F-38454E4B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84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0C9E5C6-8FF2-7F41-98C2-6770F144A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15593E-E726-8C47-9DD4-6B56A3C11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8F841B-6297-1640-A88B-D1BD7E3A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8BAA-3BE4-D44F-98EC-661CF7B17A77}" type="datetime1">
              <a:rPr lang="de-AT" smtClean="0"/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230FFA-DCB3-F64E-A3C4-40358EA2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A088D-880A-A44B-8EA8-5451FAEB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78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17E7D-31D2-2A4E-8EC3-5157DA41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F3E37-F0B3-F84B-9C42-C2935958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833E0-675C-C745-907D-2C318B01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B2CB-A836-0043-A8E0-69767BE8A345}" type="datetime1">
              <a:rPr lang="de-AT" smtClean="0"/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DD0F7-37FF-764C-AB58-B2067366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5708F-ACF4-6347-807C-359DE581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21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4B302-046B-A14E-8B1F-CFABB7A4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F098AC-194B-684B-8282-A32E5F6F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1FDACF-E360-EF46-9EF3-8F523C28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3CAC-2433-374B-80B7-2270C5FAF0A8}" type="datetime1">
              <a:rPr lang="de-AT" smtClean="0"/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59B6F3-9104-7442-9C84-0D24D7CB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E2BC20-B9ED-4844-B08D-C2998E26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7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966FE-E491-3F40-927D-6451E99A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21281F-0A72-4947-A178-A0CBC6B44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109A1-F643-AC44-A9A9-35E36388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2BCAE-2AE9-DB40-A0DD-FEC541FE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F251-0767-DA49-9F69-54B401A7CF80}" type="datetime1">
              <a:rPr lang="de-AT" smtClean="0"/>
              <a:t>24.02.25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43618A-102A-AF42-82E9-E12BF006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5BFDD9-0901-9842-9DB0-A7ECB128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7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1A059-AFAC-624B-BA0B-D33EC72D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D319A-7224-5440-884C-E468E5993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F0FA2C-5E62-2F4A-998E-7DA10EFDD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94151D-0787-5546-83B0-E3A805AC6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7B0B85E-2116-3742-A75F-B1CD18C24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A38100-0368-ED44-A744-780678D1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A0AE-97CB-AA46-9941-537EE39A3F00}" type="datetime1">
              <a:rPr lang="de-AT" smtClean="0"/>
              <a:t>24.02.25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A158002-58B4-064F-A49E-C8CB0D29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DB3E2F-C65A-4849-BDE5-7C82B14D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94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903D9-56CF-1D43-B829-BCDA8F13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E420F0-7157-7348-ACEA-F6425A4A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1C47-213C-9A45-A2CB-2DED91172FF4}" type="datetime1">
              <a:rPr lang="de-AT" smtClean="0"/>
              <a:t>24.02.25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45B172-521C-E04A-9702-9F7DED4C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EBD09-A80A-DD4D-88CF-5E75A794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26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34F888-2786-484A-A861-80661800C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E42-4471-8A44-A1DF-63E78300EB4D}" type="datetime1">
              <a:rPr lang="de-AT" smtClean="0"/>
              <a:t>24.02.25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536B68-E1D8-C34F-8F2B-A4B72977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A51CC-701E-EB4E-A093-A1A46DD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84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C84EA-2D92-6549-BAA0-A98288C6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7250F-A931-F949-BB89-4AC86B73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54474D-0AB4-FD40-85E2-1263E7EF3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B2DF3C-8C0E-394E-98DA-70ED6416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6B2D-DD17-9849-A920-A4D78469A1FF}" type="datetime1">
              <a:rPr lang="de-AT" smtClean="0"/>
              <a:t>24.02.25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EA034-BB73-8847-BD45-BCC0DC4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E41E96-21DF-8B4B-BB40-5F1BC5A5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9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6261D-49F2-D745-A838-32077F0D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F51492-FA0C-CB4D-A2AC-8F7EB07B4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049CF0-DBEA-314C-8711-678A2CB03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ABA572-1FF4-9C48-927C-F38B8093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A6B9D-F0FF-0A4F-B39C-5E38274028F2}" type="datetime1">
              <a:rPr lang="de-AT" smtClean="0"/>
              <a:t>24.02.25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F34B98-7C1B-CE4C-9581-B390043A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634D9C-AEF3-BA44-9D41-DB0D457A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2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B8AE68-EC3C-6743-A65A-FC2FB63D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7CBCDD-FEB3-604C-9058-497EEC4CF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0C0A28-C227-6643-A9C3-0FBEAF55D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8A052-C3C0-F04D-A994-C5E4D9B9B9F8}" type="datetime1">
              <a:rPr lang="de-AT" smtClean="0"/>
              <a:t>24.02.25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BA3369-0020-6F40-B78E-81BE25F89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5C651-E5D3-0046-9476-4B60FBEAD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2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elastic.co/registratio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elastic.co/logi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powershell/module/microsoft.powershell.core/a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sysinternals/downloads/sysmon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172927C-32C5-4241-8607-6497DE7E7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71" y="0"/>
            <a:ext cx="6864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6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AE38D-7D1F-23FF-F58F-F0F4F374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CF7788-4013-569D-2B2E-A95B4755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Einrichtung von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Security als SIEM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F592614-023A-4943-1A50-E5931D99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E73B2343-1B4B-572A-53DD-14DAEA692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1800" b="1" dirty="0"/>
              <a:t>SIEM-Funktionen in </a:t>
            </a:r>
            <a:r>
              <a:rPr lang="de-AT" sz="1800" b="1" dirty="0" err="1"/>
              <a:t>Elastic</a:t>
            </a:r>
            <a:r>
              <a:rPr lang="de-AT" sz="1800" b="1" dirty="0"/>
              <a:t> Security:</a:t>
            </a:r>
            <a:endParaRPr lang="de-AT" sz="1800" dirty="0"/>
          </a:p>
          <a:p>
            <a:pPr marL="0" indent="0">
              <a:buNone/>
            </a:pPr>
            <a:r>
              <a:rPr lang="de-AT" sz="1800" dirty="0"/>
              <a:t>Echtzeitüberwachung von Sicherheitsereignissen.</a:t>
            </a:r>
          </a:p>
          <a:p>
            <a:pPr marL="0" indent="0">
              <a:buNone/>
            </a:pPr>
            <a:r>
              <a:rPr lang="de-AT" sz="1800" dirty="0" err="1"/>
              <a:t>Threat</a:t>
            </a:r>
            <a:r>
              <a:rPr lang="de-AT" sz="1800" dirty="0"/>
              <a:t> Hunting mit integrierten </a:t>
            </a:r>
            <a:r>
              <a:rPr lang="de-AT" sz="1800" dirty="0" err="1"/>
              <a:t>Detection</a:t>
            </a:r>
            <a:r>
              <a:rPr lang="de-AT" sz="1800" dirty="0"/>
              <a:t> Rules.</a:t>
            </a:r>
          </a:p>
          <a:p>
            <a:pPr marL="0" indent="0">
              <a:buNone/>
            </a:pPr>
            <a:r>
              <a:rPr lang="de-AT" sz="1800" dirty="0"/>
              <a:t>Investigation &amp; </a:t>
            </a:r>
            <a:r>
              <a:rPr lang="de-AT" sz="1800" dirty="0" err="1"/>
              <a:t>Incident</a:t>
            </a:r>
            <a:r>
              <a:rPr lang="de-AT" sz="1800" dirty="0"/>
              <a:t>-Response-Workflows.</a:t>
            </a:r>
          </a:p>
          <a:p>
            <a:pPr marL="0" indent="0">
              <a:buNone/>
            </a:pPr>
            <a:endParaRPr lang="de-AT" sz="1800" dirty="0"/>
          </a:p>
          <a:p>
            <a:pPr marL="0" indent="0">
              <a:buNone/>
            </a:pPr>
            <a:r>
              <a:rPr lang="de-AT" sz="1800" b="1" dirty="0"/>
              <a:t>Schritte zur Einrichtung:</a:t>
            </a:r>
          </a:p>
          <a:p>
            <a:pPr marL="0" indent="0">
              <a:buNone/>
            </a:pPr>
            <a:r>
              <a:rPr lang="de-AT" sz="1800" dirty="0"/>
              <a:t>1. Aktivierung des SIEM-Moduls in </a:t>
            </a:r>
            <a:r>
              <a:rPr lang="de-AT" sz="1800" dirty="0" err="1"/>
              <a:t>Kibana</a:t>
            </a:r>
            <a:r>
              <a:rPr lang="de-AT" sz="1800" dirty="0"/>
              <a:t>.</a:t>
            </a:r>
          </a:p>
          <a:p>
            <a:pPr marL="0" indent="0">
              <a:buNone/>
            </a:pPr>
            <a:r>
              <a:rPr lang="de-AT" sz="1800" dirty="0"/>
              <a:t>2. Import von Logdaten über </a:t>
            </a:r>
            <a:r>
              <a:rPr lang="de-AT" sz="1800" dirty="0" err="1"/>
              <a:t>Elastic</a:t>
            </a:r>
            <a:r>
              <a:rPr lang="de-AT" sz="1800" dirty="0"/>
              <a:t> </a:t>
            </a:r>
            <a:r>
              <a:rPr lang="de-AT" sz="1800" dirty="0" err="1"/>
              <a:t>Agents</a:t>
            </a:r>
            <a:r>
              <a:rPr lang="de-AT" sz="1800" dirty="0"/>
              <a:t> / Beats.</a:t>
            </a:r>
          </a:p>
          <a:p>
            <a:pPr marL="0" indent="0">
              <a:buNone/>
            </a:pPr>
            <a:r>
              <a:rPr lang="de-AT" sz="1800" dirty="0"/>
              <a:t>3. Anpassen der </a:t>
            </a:r>
            <a:r>
              <a:rPr lang="de-AT" sz="1800" dirty="0" err="1"/>
              <a:t>Detection</a:t>
            </a:r>
            <a:r>
              <a:rPr lang="de-AT" sz="1800" dirty="0"/>
              <a:t> Rules (z. B. für Schwachstellenausnutzung).</a:t>
            </a:r>
          </a:p>
          <a:p>
            <a:pPr marL="0" indent="0">
              <a:buNone/>
            </a:pPr>
            <a:r>
              <a:rPr lang="de-AT" sz="1800" dirty="0"/>
              <a:t>4. Erstellung von Dashboards für Bedrohungsanalysen.</a:t>
            </a:r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7611F6-DFED-F4B6-172F-A78AFE49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8D1A2C-E7E7-8866-D571-A64006E2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10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ABCEE46-9E4D-1FA8-18C8-9D35CDDBB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4855F85-F683-7339-FEB0-166200CF5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626355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67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94E59-3585-3F03-68C1-D009D7052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D7249-546C-27AC-67C1-4E2B6974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Einrichtung von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Security als SIEM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D240B80-2275-E206-5F7A-9A64DDE4F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2868B1B0-B327-9593-93A4-61225BAEF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Vorteile:</a:t>
            </a:r>
            <a:endParaRPr lang="de-AT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Frühzeitige Erkennung von Angriffen.</a:t>
            </a:r>
          </a:p>
          <a:p>
            <a:pPr marL="0" indent="0">
              <a:buNone/>
            </a:pP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Integration von Schwachstellendaten mit Bedrohungsereignissen.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BDAC15-17EA-553F-AC11-AF1555A06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68CD21-40C4-7FC8-9044-42350E02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11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901A09C-C583-9847-038F-D16519F3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68C2-E72A-1AB6-643E-F72A92B8F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AA319-C65A-6065-4202-ED005925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Cloud Security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Posture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Management (CSPM) Integration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23AAE4E-F534-4ACA-8A84-BE15CD70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BBF57534-4005-04FD-0E36-D4A1CB9D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Warum CSPM in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Cloud?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Überwachung der Sicherheitskonfigurationen in Cloud-Umgebungen.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Erkennung von Fehlkonfigurationen in AWS, Azure und GCP.</a:t>
            </a: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Schritte zur Einrichtung: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Aktivierung der CSPM-Integration in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Verbindung zu den Cloud-Konten herstellen.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Überwachung von Cloud-Ressourcen auf Schwachstellen und Fehlkonfigurationen.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Erstellung von CSPM-Dashboards zur Visualisierung der Sicherheitslage.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FB7C43-9069-2D65-C4CD-871AE512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D58415-5703-FE06-039F-30B6C690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12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45E5098-40FB-FE41-F03B-4F4ED8AF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EE716EE-36E5-02A2-670E-2FDBE668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132137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96ED-4BA5-2B08-5002-5A90CEB17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02937-22FE-EF42-5A79-5EA99F18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Aufbau von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Kibana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-Dashboards für VM &amp; SPM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4CAB3B9-34C4-A68A-70E9-6D2481DFA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BF50D5D-4111-CD6B-6372-2A4E3D14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Wichtige Metriken für Schwachstellenmanagement: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offenen Schwachstellen (nach Schweregrad)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Time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Remediate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(MTTR)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10 gefährdete Hosts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Schwachstellen nach Systemtyp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AE99E3-66B3-9B3B-A445-79C27F4F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2FD176-87B3-3878-CA39-94B71351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13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FA58B37-A553-0E75-5A35-A8A53784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8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1892D-55C1-7AA2-3C0C-073C7199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6FC6F-9ACD-59B8-8B30-7074DCEC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Aufbau von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Kibana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-Dashboards für VM &amp; SPM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32A130A-D581-684F-7B3C-A46096B7E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47CE9EDF-E029-D7EB-B975-3F0E94BBE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Wichtige Metriken für Security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Posture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Compliance-Score (z. B. CIS Benchmarks)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erkannter Fehlkonfigurationen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Übersicht der Cloud-Sicherheitslage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ABA4F2-973A-82CA-F7D7-34C060B1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886A32-E296-1C06-173F-73506337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14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3EF73C3-2DBD-1F2D-660D-1B4E13C34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BFC17-7575-EF5C-2FF1-A7F13F5CA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8EF39-0F71-25C5-EAC7-36A4E0EF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Automatisierung und Workflows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E472778-0184-4AD5-0056-5E02AEC6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F7DF66F-C13C-1624-1427-EB14AA163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Schwachstellenscans:</a:t>
            </a:r>
            <a:endParaRPr lang="de-AT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Planung regelmäßiger Scans (täglich, wöchentlich).</a:t>
            </a:r>
          </a:p>
          <a:p>
            <a:pPr marL="0" indent="0">
              <a:buNone/>
            </a:pPr>
            <a:r>
              <a:rPr lang="de-AT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Automatischer Import der Ergebnisse in </a:t>
            </a:r>
            <a:r>
              <a:rPr lang="de-AT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AT" sz="1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Benachrichtigungen &amp; Alerts:</a:t>
            </a:r>
            <a:endParaRPr lang="de-AT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Einrichtung von </a:t>
            </a:r>
            <a:r>
              <a:rPr lang="de-AT" sz="1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-Alerts für kritische Schwachstellen.</a:t>
            </a:r>
          </a:p>
          <a:p>
            <a:pPr marL="0" indent="0">
              <a:buNone/>
            </a:pPr>
            <a:r>
              <a:rPr lang="de-AT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E-Mail- oder Slack-Benachrichtigungen bei neuen kritischen Schwachstellen.</a:t>
            </a:r>
          </a:p>
          <a:p>
            <a:pPr marL="0" indent="0">
              <a:buNone/>
            </a:pPr>
            <a:endParaRPr lang="de-AT" sz="1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Workflows für Schwachstellenmanagement:</a:t>
            </a:r>
            <a:endParaRPr lang="de-AT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Integration mit Ticketing-Systemen (z. B. JIRA) zur Erstellung von Tickets für offene Schwachstellen.</a:t>
            </a:r>
          </a:p>
          <a:p>
            <a:pPr marL="0" indent="0">
              <a:buNone/>
            </a:pPr>
            <a:r>
              <a:rPr lang="de-AT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Automatische Eskalation bei Überschreiten von Behebungsfristen.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0D39E0-7C5F-C8A9-8A92-66AD4DE4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EB03CD-8C67-2745-220F-E76585D5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15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9DB1388-8E38-3FEF-676E-3DA0E4967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DA35514-45D4-C857-60D8-ABC3B6575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132137"/>
            <a:ext cx="594319" cy="593725"/>
          </a:xfrm>
          <a:prstGeom prst="rect">
            <a:avLst/>
          </a:prstGeom>
        </p:spPr>
      </p:pic>
      <p:pic>
        <p:nvPicPr>
          <p:cNvPr id="8" name="Grafik 7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311B84E-CE2D-949F-F86E-74D40745F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4653539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60E2-04BE-5766-B669-051055A7E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D46A1-8A71-5441-C945-D9ED5984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Best Practices für den Plattformaufbau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CAD6DA3-F071-5632-CB30-F936CC05F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39EDFEDD-0283-1083-4294-460436AF7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Sicherheit: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Verschlüsselung der Daten in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Zugriffskontrollen und Multi-Faktor-Authentifizierung (MFA).</a:t>
            </a:r>
          </a:p>
          <a:p>
            <a:pPr marL="0" indent="0">
              <a:buNone/>
            </a:pP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Optimierung der Indizes in Elasticsearch für schnelle Suchanfragen.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Skalierung der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-Cluster je nach Datenvolumen.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82B8B8-DD15-333F-28D9-1D3BA6F9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06B636-BE7B-0E6D-747D-F6D0339E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16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634834AB-3397-6201-FE88-4699A9FF5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61E9DD50-0A44-4CD6-F619-26245FA7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329493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6A21-C709-6C52-354F-6CE3D9FF3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C9BF96-4880-7B69-E6D3-8096BAEE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Best Practices für den Plattformaufbau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860169B-C9CC-E658-136E-715728F72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2106A786-64D6-B179-556A-CD81BFD30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Kostenkontrolle: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Nutzung von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Ingest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-Pipelines zur Reduzierung der Datenmenge.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Überwachung der Cloud-Kosten im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 Dashboard.</a:t>
            </a: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Compliance: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Speicherung der Daten in Regionen, die den gesetzlichen Anforderungen entsprechen (z. B. DSGVO).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FE9B29-CA32-6167-663A-7E4786AB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5E386C-C344-7255-1C12-2FAC6B53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17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A163012-6511-9162-C8CA-CF9A0012B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384D517-68A6-1787-9FCB-E3EED2EC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329493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2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CFE28-485B-D6F9-3900-4FBC6C86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EBA21-97C1-7F1D-E6CF-DF7D03C7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Herausforderungen beim Aufbau der Plattform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BD82471-C3CC-39E1-CC96-071EBD9E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A7E19ED1-416D-4A70-087D-8B235033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Datenvolumen &amp; Performance: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Hohe Datenmengen aus Schwachstellenscans können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belasten.</a:t>
            </a:r>
          </a:p>
          <a:p>
            <a:pPr marL="0" indent="0">
              <a:buNone/>
            </a:pPr>
            <a:r>
              <a:rPr lang="de-AT" sz="20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Lösung: 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Nutzung von Filtern und Aggregationen.</a:t>
            </a:r>
          </a:p>
          <a:p>
            <a:pPr marL="0" indent="0">
              <a:buNone/>
            </a:pP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Datenqualität: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Falsch-positive Schwachstellen können die Übersichtlichkeit reduzieren.</a:t>
            </a:r>
          </a:p>
          <a:p>
            <a:pPr marL="0" indent="0">
              <a:buNone/>
            </a:pPr>
            <a:r>
              <a:rPr lang="de-AT" sz="20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Lösung: 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Feinjustierung der Scanning-Tools und Filter in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Sicherheitsrisiken: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Unzureichend gesicherte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-Instanzen können selbst Ziel von Angriffen werden.</a:t>
            </a:r>
          </a:p>
          <a:p>
            <a:pPr marL="0" indent="0">
              <a:buNone/>
            </a:pPr>
            <a:r>
              <a:rPr lang="de-AT" sz="20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Lösung: 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Netzwerkzugriffe beschränken und starke Authentifizierung einrichten.</a:t>
            </a:r>
          </a:p>
          <a:p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A909E5-CE2B-4B6A-68BB-745AA63B9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61A793-9B75-5511-BF3B-6D4E1BB3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18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5334727-0FC9-3F52-7809-5D9EE217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168FEF4-C87B-45E3-A517-677CFD9D5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329493"/>
            <a:ext cx="594319" cy="593725"/>
          </a:xfrm>
          <a:prstGeom prst="rect">
            <a:avLst/>
          </a:prstGeom>
        </p:spPr>
      </p:pic>
      <p:pic>
        <p:nvPicPr>
          <p:cNvPr id="8" name="Grafik 7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50962EC-FB96-C24B-2583-17808F678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4891663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21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9721-2A01-9DED-FD51-09C930B2D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A9D8F-36E5-851D-A819-3E91B381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Fazit: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Cloud als leistungsstarke Plattform für VM &amp; SPM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8E38891-A561-FC1F-9EA5-7B0D4CCB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5ED12CE4-54D6-EA39-8BEC-7BBF92C9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 bietet eine flexible, skalierbare und leistungsfähige Plattform für Schwachstellenmanagement und Sicherheitsüberwachung.</a:t>
            </a:r>
          </a:p>
          <a:p>
            <a:pPr marL="0" indent="0">
              <a:buNone/>
            </a:pP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die Integration von Scannern, SIEM-Funktionalitäten und CSPM können Unternehmen ihre Sicherheitslage ganzheitlich überwachen und verbessern.</a:t>
            </a:r>
          </a:p>
          <a:p>
            <a:pPr marL="0" indent="0">
              <a:buNone/>
            </a:pP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ermöglicht eine intuitive Visualisierung der Daten und erleichtert die Risikoanalyse.</a:t>
            </a:r>
          </a:p>
          <a:p>
            <a:pPr marL="0" indent="0">
              <a:buNone/>
            </a:pP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„Sicherheit ist nicht nur eine Frage der Tools, sondern der richtigen Integration und Nutzung.“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D10A77-1AA4-B1A1-9617-D456B0AAF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F26048-8C94-4C55-FA6C-AFC0C93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7E6673B-7A47-14D3-B610-149D180F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C18F6BA-CF05-D415-C37B-96900F7CE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2810311"/>
            <a:ext cx="594319" cy="593725"/>
          </a:xfrm>
          <a:prstGeom prst="rect">
            <a:avLst/>
          </a:prstGeom>
        </p:spPr>
      </p:pic>
      <p:pic>
        <p:nvPicPr>
          <p:cNvPr id="8" name="Grafik 7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613AA9C8-F607-3335-97ED-B6C94598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0" y="3810436"/>
            <a:ext cx="594319" cy="593725"/>
          </a:xfrm>
          <a:prstGeom prst="rect">
            <a:avLst/>
          </a:prstGeom>
        </p:spPr>
      </p:pic>
      <p:pic>
        <p:nvPicPr>
          <p:cNvPr id="9" name="Grafik 8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47D5308-DE06-A354-34B5-D51FA55E5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0" y="4696836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8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Rectangle 20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Free hacker safety computer illustration">
            <a:extLst>
              <a:ext uri="{FF2B5EF4-FFF2-40B4-BE49-F238E27FC236}">
                <a16:creationId xmlns:a16="http://schemas.microsoft.com/office/drawing/2014/main" id="{C655087B-27D9-8B45-1895-0F0B861E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Aufbau </a:t>
            </a:r>
            <a:r>
              <a:rPr lang="en-US" sz="6000" dirty="0" err="1">
                <a:solidFill>
                  <a:srgbClr val="FFFFFF"/>
                </a:solidFill>
              </a:rPr>
              <a:t>einer</a:t>
            </a:r>
            <a:r>
              <a:rPr lang="en-US" sz="6000" dirty="0">
                <a:solidFill>
                  <a:srgbClr val="FFFFFF"/>
                </a:solidFill>
              </a:rPr>
              <a:t> Vulnerability &amp; Posture Management Platform </a:t>
            </a:r>
            <a:r>
              <a:rPr lang="en-US" sz="6000" dirty="0" err="1">
                <a:solidFill>
                  <a:srgbClr val="FFFFFF"/>
                </a:solidFill>
              </a:rPr>
              <a:t>mit</a:t>
            </a:r>
            <a:r>
              <a:rPr lang="en-US" sz="6000" dirty="0">
                <a:solidFill>
                  <a:srgbClr val="FFFFFF"/>
                </a:solidFill>
              </a:rPr>
              <a:t> Elastic Cloud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3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367EB-F14F-3484-6108-E81878A58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ee cybercrime hacker internet illustration">
            <a:extLst>
              <a:ext uri="{FF2B5EF4-FFF2-40B4-BE49-F238E27FC236}">
                <a16:creationId xmlns:a16="http://schemas.microsoft.com/office/drawing/2014/main" id="{676B25E3-DBB0-CBED-5978-2CCD8B8D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/>
          <a:stretch/>
        </p:blipFill>
        <p:spPr bwMode="auto">
          <a:xfrm>
            <a:off x="20" y="-25082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4CF25E-2C06-B5A7-14FF-8849D335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27916"/>
            <a:ext cx="9144000" cy="2900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de-AT" sz="6000" b="1" dirty="0"/>
              <a:t>Nutzung des </a:t>
            </a:r>
            <a:r>
              <a:rPr lang="de-AT" sz="6000" b="1" dirty="0" err="1"/>
              <a:t>Elastic</a:t>
            </a:r>
            <a:r>
              <a:rPr lang="de-AT" sz="6000" b="1" dirty="0"/>
              <a:t> Cloud als SIEM (Security Information and Event Management)</a:t>
            </a:r>
            <a:br>
              <a:rPr lang="de-AT" sz="6000" dirty="0"/>
            </a:b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EAEC4A-85CE-3259-DF2D-7E847A83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7A7DCD-1C39-B64E-F105-F5BC22D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7436BEB-63DE-900D-BBCF-3701EB789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7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36032-5643-96AA-DBDB-8344B5BD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14796C-0021-B96D-5E95-B7AE073B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Was ist ein SIEM?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D45F87C-F526-F1E1-E501-E65800A1D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04A8857E-ACF2-5D59-5D1A-2D570CBE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Security Information and Event Management (SIEM)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ist eine Sicherheitslösung zur zentralen Sammlung, Korrelation und Analyse von Sicherheitsdaten in Echtzeit.</a:t>
            </a: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Ziel: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Früherkennung von Bedrohungen,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Incident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-Response und Compliance-Nachweise.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AA5910-F133-AB53-FE0D-E1A93B93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C436B8-95DB-97A1-7AE7-36529426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21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BC6CE40-36B7-4638-D89B-311531E31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EE7C753-8D8F-3228-369C-6DCDA02EA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2810311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91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4CF4E-E6A2-91D0-92B3-4E6398ADD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C4E91-4F8A-97EC-B27A-281CD445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Was ist ein SIEM?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9188962-3235-9D1F-B4EA-6CA65212F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9ABDA0F9-5FA4-3064-2217-91753C32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Kernfunktionen eines SIEM: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Zentrale Log- und Ereigniserfassung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Echtzeitüberwachung und Bedrohungserkennung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Korrelation von Sicherheitsereignissen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Alarme und Benachrichtigungen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Vorfallmanagement und Forensik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68DC8E-03CF-C6A0-0722-AD18479A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0C44CE-0A4A-C64C-FD84-7A028C1A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22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9227E70-A2BC-7A1E-31D5-D98415D93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87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87D43-D88F-552A-55B9-A0B7E68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CFAEA-E803-2AA1-BC1B-D6133D98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Warum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Cloud als SIEM?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447EB70-CCCB-5A4B-3C43-5F9439DA8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871EA9FE-7753-62D2-1869-3E49E2699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Vorteile von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Security: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Integriertes SIEM-Modul in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Echtzeitüberwachung von Sicherheitsereignissen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Bedrohungserkennung mit vorgefertigten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Rules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 Source und anpassbar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Skalierbare Architektur für große Datenmengen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Leistungsstarke Visualisierung mit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30E78A-995D-4BFB-47E5-31032AD3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5DF039-FE07-2F79-8880-A6B48317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23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556AD22-0D81-6629-F954-CE61F2A4B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8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F47CC-C5FE-1086-E86B-0F7C643C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E39BD8-12C3-D600-A806-4DF1A96C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Warum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Cloud als SIEM?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C8D21E9-5343-6C57-6045-2EB482819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2397BDDD-B9AB-DA57-ED0C-F82538E0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Sicherheitsfunktionen: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Log-Management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Bedrohungserkennung (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Endpoint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Netzwerk, Cloud)</a:t>
            </a:r>
          </a:p>
          <a:p>
            <a:pPr marL="0" indent="0">
              <a:buNone/>
            </a:pP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Incident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Response Workflows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Bedrohungsjagd (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Threat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Hunting)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2B26F1-EAC4-7D17-13D1-85E5AED6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F5673C-98FC-EECB-91A2-BEEFC3AE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24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67938F5-56BD-97CB-8BBD-932EB44C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4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AFE2F-B145-6A44-D092-C9DB7470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29B47-1983-445A-2316-75F71033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Architektur von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5A75C36-DFE4-B12F-F5D6-E04DD2E06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5CEDD55C-CB06-EA04-4552-7B63E04A9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Komponenten: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Elasticsearch: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Speichert und indiziert Sicherheitsdaten.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Visualisierung und Interaktion mit den SIEM-Daten.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Agent / Beats: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Sammeln Log- und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Metrikdaten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von Endpunkten, Netzwerken und Cloud-Umgebungen.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Security: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Integriertes SIEM-Modul mit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Rules und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Threat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Intelligence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ED400A-88BD-54BF-3064-5DCF9AC7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D1795-FA6D-8C6F-7034-C0BA6F6F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25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9EBF2D4-502F-5C9B-3527-714E3A57C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6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35E1E-94A4-4D94-38F3-F544BF86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79F572-3ECD-FB6C-D71D-5C7BA701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Architektur von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72A273F-4F5E-46FC-9AF8-2D5F719CD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24BDAF0A-7BF3-D92B-BB67-5B9247369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Datenquellen: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Endpunkte (z. B. Server, Workstations)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Netzwerkgeräte (Firewalls, Switches, Router)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Cloud-Dienste (AWS, Azure, GCP)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Sicherheitslösungen (IDS/IPS, Antivirus, Schwachstellenscanner)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7E87B8-5D8E-2F98-4C0E-BA9B4253C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8FDCE5-828A-8B3F-E519-7C613064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26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70AD23B-88C9-D721-A3EC-A12817C1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71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B672E-B337-FFB3-B6A7-7FC6A2F6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4CF5A-26EF-FCA9-A330-9FF2045B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Einrichtung von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8EF9A51-C5FD-3D93-73EE-E0A7E6B31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1F260D1-1A03-13EF-998F-78AB82A0A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Cloud-Cluster erstellen: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Auswahl der Region und Cluster-Größe.</a:t>
            </a:r>
          </a:p>
          <a:p>
            <a:pPr marL="0" indent="0">
              <a:buNone/>
            </a:pP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Security aktivieren: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SIEM-Modul in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aktivieren.</a:t>
            </a:r>
          </a:p>
          <a:p>
            <a:pPr marL="0" indent="0">
              <a:buNone/>
            </a:pP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Agents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installieren: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Bereitstellung von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Agents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auf Endpunkten und Servern.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Konfiguration für die Sammlung von Logs, Metriken und Sicherheitsereignissen.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A36DE2-2B50-ACE2-45A2-E1162518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BF005-0E2C-4FD0-EE13-B4699F42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27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CCF6237-DDAC-C558-E1BB-7E47153F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5AD6E117-12C1-20DB-F99A-3C2275C30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2943226"/>
            <a:ext cx="594319" cy="593725"/>
          </a:xfrm>
          <a:prstGeom prst="rect">
            <a:avLst/>
          </a:prstGeom>
        </p:spPr>
      </p:pic>
      <p:pic>
        <p:nvPicPr>
          <p:cNvPr id="8" name="Grafik 7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DB6F2FC-18CE-3D96-1001-0730322FA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4042209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1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7E15E-D5CD-C089-00FA-6B6AC164C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C96C3-944C-B5F6-0545-47A2D3F35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Einrichtung von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C25A20B-BA2F-2F5B-49C1-84D077FB6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2AC6653D-8FCF-021E-51AD-6B3F25C27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Datenquellen integrieren: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Firewalls, Netzwerksensoren, Cloud-Plattformen und Schwachstellenscanner verbinden.</a:t>
            </a:r>
          </a:p>
          <a:p>
            <a:pPr marL="0" indent="0">
              <a:buNone/>
            </a:pP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Rules konfigurieren: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Aktivierung vorgefertigter Regeln.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Anpassung an Unternehmensanforderungen.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CAD760-AFE4-2CB0-BAB1-6CA12BA3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F665DB-761A-2497-9302-D3C56862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28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A1EEFEA-0283-90E2-F9EC-A747C4050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558D9D06-3AEF-CBD3-C4D8-A5C93886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2943226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0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C23D2-FD18-8A27-C074-845A8D3B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5AA57-62C3-D527-29DE-DDB34097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Datenquellen für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F70E0A2-17E6-E2E2-6E6A-274C56A3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B16EB1D0-D3F8-07D1-4F01-89CC74557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Empfohlene Datenquellen: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Endpunktdaten: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Windows Event Logs, Linux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Syslogs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Netzwerkdaten: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Firewall-Logs, VPN-Verbindungen, IDS/IPS-Systeme</a:t>
            </a: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Cloud-Daten: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AWS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CloudTrail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Azure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Logs, GCP Audit Logs</a:t>
            </a: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Schwachstellenscanner: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OpenVAS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Nessus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Snyk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Applikationslogs: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Webserver-Logs, Datenbank-Logs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BF561E-C830-63F3-595F-4CA552D1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43B2BE-817D-76DD-E345-5511312A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29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85AD4A5-9918-8945-D266-949E6E974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2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Warum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Cloud für VM &amp; SPM?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4EED484E-CD53-4642-8A8D-B5C5492F2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Zentralisierte Überwachung: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 bietet eine einheitliche Plattform zur Sammlung, Analyse und Visualisierung von Schwachstellen- und Sicherheitsdaten.</a:t>
            </a:r>
          </a:p>
          <a:p>
            <a:pPr marL="0" indent="0">
              <a:buNone/>
            </a:pPr>
            <a:endParaRPr lang="de-AT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Skalierbarkeit &amp; Flexibilität: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Automatische Skalierung der Infrastruktur bei steigenden Datenmengen.</a:t>
            </a:r>
          </a:p>
          <a:p>
            <a:pPr marL="0" indent="0">
              <a:buNone/>
            </a:pPr>
            <a:endParaRPr lang="de-AT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Integrierte Sicherheitsfunktionen: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Security für SIEM und Endpunktschutz ist direkt integriert.</a:t>
            </a:r>
          </a:p>
        </p:txBody>
      </p:sp>
      <p:pic>
        <p:nvPicPr>
          <p:cNvPr id="44" name="Grafik 43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F3C850B-C67F-9141-AC5A-618A2CAF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7" y="3356768"/>
            <a:ext cx="594319" cy="593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1FCB67A-83DA-26CB-33F9-7284C32A8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7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FA9994E-ACCC-53E0-433D-030930870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7" y="4914899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69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0B503-CC73-B7E4-9E6F-14B17A05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AD5E2-B8C3-3570-188C-C96017D8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Datenquellen für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32EB1FC-ACAB-86EC-35A6-5F509655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7C6060B-EA8B-A5E2-7DC3-2F8C71C2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Best Practices: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Sammle Daten aus verschiedenen Schichten (Endpunkt, Netzwerk, Cloud)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Nutze strukturierte und unstrukturierte Datenquellen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Achte auf Datenqualität und -formatierung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1F455-01B7-837C-9CE7-7E8D9313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E83C21-6E49-8E46-6CCC-87D8EB25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30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D14EB35D-5A2C-809A-E91A-B8D0F1684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90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A3F2B-7AE2-6667-221F-FEC6CC6D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C72E0-1AEB-A667-15E0-4CC5D0CB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Detection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Rules &amp; Alarme in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1786B2A-7012-33CE-BFD9-3D2F4267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85BF7558-B422-FA7E-35CD-01690FEC6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Vorgefertigte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Rules:</a:t>
            </a:r>
          </a:p>
          <a:p>
            <a:pPr marL="0" indent="0">
              <a:buNone/>
            </a:pP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bietet eine Vielzahl an vorgefertigten Regeln zur Erkennung gängiger Angriffe (z. B. Brute Force, Malware, Phishing).</a:t>
            </a:r>
          </a:p>
          <a:p>
            <a:pPr marL="0" indent="0">
              <a:buNone/>
            </a:pP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Anpassbare Regeln: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Möglichkeit zur Erstellung eigener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Rules für spezifische Anforderungen.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5478D5-6F49-30A7-0DDC-7BD36F1AA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886309-9223-BD7B-96A1-8196D674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31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521A26E0-65BB-B5BA-866F-30E88DF57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0CDFB68-DBF3-3260-A0E5-75A9BF69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132137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05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4822B-F88E-E28D-F453-2778CFC4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ACE14-45C1-F8B4-6D68-B27F3BD9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Detection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Rules &amp; Alarme in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38F8EFF-188A-8A31-26C1-0F8AD01FD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5EB4BDBC-16BD-9714-CB04-34A30D3BE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Alarme &amp; Benachrichtigungen: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Alarme bei Sicherheitsereignissen.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Integration mit E-Mail, Slack, oder Ticketing-Systemen für Benachrichtigungen.</a:t>
            </a: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Beispiele für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Rules: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Mehrfache fehlgeschlagene Anmeldungen (Brute Force)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Verdächtige Netzwerkverbindungen (Command &amp; Control)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Ausnutzung bekannter Schwachstellen (Exploit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186554-3216-1E01-A894-2088EBE35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A42C9C-0206-2415-D07C-CD482F7F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32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62609598-4D80-EEBA-EF6E-CAACEFC2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D227922-417A-7DC8-462B-F1CD77F28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132137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1794B-9C6A-A6E6-B57D-835E18B55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38438D-ABDD-8773-948B-51E747136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Incident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Response mit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3E2A4D1-5A6C-7990-FDE1-1A83A7E3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B5BD2637-68BC-A257-3B7B-5BBC9810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Vorfallmanagement-Workflows: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Erstellung von Vorfalltickets bei kritischen Ereignissen.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Integration mit Tools wie JIRA oder ServiceNow.</a:t>
            </a: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Forensische Analyse: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Detaillierte Untersuchung von Sicherheitsvorfällen direkt in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von Logdaten, Netzwerkverkehr und Benutzeraktivitäten.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E5EDFA-B5AB-6DB2-0BE4-97C461BD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5DEDCE-0C39-39C3-AAB6-76E400ED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33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D7524F0B-A915-BC42-E34B-8A053EFD2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61854F7-36C9-6D52-0C6A-BB311B43C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132137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15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BFB29-2E4A-CEAB-32EB-8D1F9BC3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6EF12-651F-46C9-1828-2463EE4E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Incident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Response mit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D0A58163-59F7-A83F-E396-D236E212A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33EC60C-487D-C886-05AC-827EB99D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Response-Aktionen: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Manuelles oder automatisiertes Blockieren verdächtiger IPs.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Deaktivierung kompromittierter Benutzerkonten.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Quarantäne von infizierten Systemen.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179C3-3709-55B6-79D9-5107F5C8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4F3A88-83A2-9142-A60C-EF9CD5A0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34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567235B-3694-41E2-AA45-F236A401E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84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FEEA5-6618-9D3D-E29D-F3584703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5103F-F82D-EADF-26D6-FA87A921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Threat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Hunting mit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E93D07F-ECCC-C9AB-C766-426C8373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C1A2B1DC-5FF4-BE5D-1E91-560FC11C3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 ist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Threat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Hunting?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Proaktives Suchen nach versteckten Bedrohungen im Netzwerk, die von automatisierten Systemen möglicherweise übersehen werden.</a:t>
            </a: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Techniken für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Threat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Hunting: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Hypothesenbasierte Analysen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Pivot-Analysen von verdächtigen IPs, Hashes oder Benutzern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Korrelationssuchen über verschiedene Datenquellen hinweg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8FF5D3-5866-8F5E-1B53-1C7018AF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ED923F-7E42-90C0-4326-BF06903D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35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79687C8-1EF0-3A6D-7886-5A844956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3849505-AF19-3B62-DBAF-859E9B30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0" y="3132137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27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71DDA-9061-5D96-1364-C2A62DB8C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7A6E5-0F2B-ACC0-1385-3E597B04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Threat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Hunting mit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5F2ACC6-A777-F19B-8187-62BECAC49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E3C5EFCB-BCE8-822D-34AA-8ABF70FCF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Beispiele: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Suche nach anomalen Anmeldemustern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Untersuchung ungewöhnlicher Netzwerkverbindungen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von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Powershell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oder Skript-Aktivitäten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33CF5C-8CFA-5B20-DCEC-344F7C66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4A379B-6434-544C-2DA1-A695E227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36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5B5F4456-A75A-E416-FF33-DEFBB329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9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B307-323F-C817-E768-5A2B18200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0DB79-1716-502E-A36E-E1CFA8F6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Dashboards &amp; Visualisierungen in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Kibana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FB7C2F2-D582-4739-38BB-2364C6C0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0857FB66-B745-89D1-2983-76BE780F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Standard-Dashboards: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Security stellt vorgefertigte Dashboards bereit, z. B.: 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Security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Overview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Anomalie-Erkennung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Netzwerk-Überwachung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890F1C-8C73-307B-4BF6-6B305633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BA146C-38D7-D293-95CE-1EAF4C65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37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9B27BF4-ACF1-451E-019F-6954EDBEC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74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CCF92-04FF-6197-EEF7-1FEB0D38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041D2-02E1-0CCE-A47F-673930AE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Dashboards &amp; Visualisierungen in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Kibana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112F46D-6731-FEF4-E4D7-8658C7AD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63236AAF-7C23-4FFE-3093-60178EB2A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Anpassbare Dashboards: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Eigene Visualisierungen und Metriken erstellen.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Beispiel-Metriken: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Anzahl der aktiven Alarme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10 gefährdete Hosts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Verteilung der Angriffsvektoren</a:t>
            </a: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Visualisierungstechniken: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Heatmaps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Zeitreihen, Balkendiagramme und Netzwerkdiagramme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A4B4E9-2820-5787-B456-85024643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D99283-8A6C-F8DC-AF60-825AD69C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38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F3E694B-7883-0B1E-7FE8-DB4E7117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8B401A2-4F28-AF52-B88A-79BAFFB7E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4444856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51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1AF6-350D-8E95-03F6-BEB3B7DEF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45DD96-4EF0-7B5D-CA6D-92BD2FBE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Automatisierung &amp; SOAR-Integration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67A9996-884C-82B0-56B2-53E8CA44B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30E1ED7E-7530-473D-FEA0-0D4D49A14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SOAR (Security Orchestration, Automation and Response):</a:t>
            </a:r>
          </a:p>
          <a:p>
            <a:pPr marL="0" indent="0">
              <a:buNone/>
            </a:pP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kann mit SOAR-Tools wie Cortex XSOAR oder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TheHive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integriert werden.</a:t>
            </a: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Workflows: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Automatisches Blockieren von IPs nach einer Erkennung.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Benachrichtigungen an Teams bei kritischen Vorfällen.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Quarantäne kompromittierter Systeme.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39431E-524A-9E0A-D142-15B3222B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E03218-9F62-09AF-CD5B-968F1970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39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5CE7747-8735-9826-911D-F2B96EAE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561E7C4-8808-FB02-8994-1C5026035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2943226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4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EF8C-2322-94D1-EF18-E1BE5ACEC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605D3-C87B-EA10-6A3F-68A5FF29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Warum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Cloud für VM &amp; SPM?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A40A4B7-FF70-6CB1-02A4-7B40BB90F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EB2F1E97-48F8-7D2F-6283-0F05282BC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Kosteneffizienz: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Keine eigenen Server notwendig – vollständig verwaltet durch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AT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Starke Community &amp; Open Source: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Große Menge an vorgefertigten Dashboards und Integrationen.</a:t>
            </a:r>
          </a:p>
        </p:txBody>
      </p:sp>
      <p:pic>
        <p:nvPicPr>
          <p:cNvPr id="44" name="Grafik 43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C0E31E2-F665-A349-1C26-630AACE4A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7" y="3356768"/>
            <a:ext cx="594319" cy="593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53C337-A877-0093-048A-319E2572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897A20-B1BD-8CCA-4D44-8C73D40A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FD9D7CE-4A59-DE93-7114-8FC32304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7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66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B38AB-C851-D6D7-61E0-6B832655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B3DAB-640F-5769-9139-6ADA04B3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Automatisierung &amp; SOAR-Integration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AF44330-A412-F014-D2AA-F5B2A69F7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A73DF2F2-4739-60A4-BEAD-4DDFAC30E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Vorteile: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Schnellere Reaktionszeiten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Entlastung der Sicherheitsteams</a:t>
            </a:r>
          </a:p>
          <a:p>
            <a:pPr marL="0" indent="0">
              <a:buNone/>
            </a:pP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Konsistente </a:t>
            </a:r>
            <a:r>
              <a:rPr lang="de-AT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Incident</a:t>
            </a:r>
            <a:r>
              <a:rPr lang="de-AT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-Response-Prozesse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2122E0-3F8E-8CE4-A2AD-B76F6C22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C0F897-E57F-85F8-9719-67002021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40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714A97A-5CFE-DA27-6847-3D21FAA25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6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CFC16-7F1C-2B71-42F0-C1AA9626B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14D5-F729-97C7-639B-B83B2E7B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Best Practices für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SIEM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55FDFCB-254B-FDD3-8F02-8DDD689B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6F6BA8E6-8E2D-7AAC-5FC3-2395C0C54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Datenqualität sicherstellen:</a:t>
            </a:r>
            <a:endParaRPr lang="de-AT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Konsistente Logformate und -strukturen verwenden.</a:t>
            </a:r>
          </a:p>
          <a:p>
            <a:pPr marL="0" indent="0">
              <a:buNone/>
            </a:pPr>
            <a:endParaRPr lang="de-AT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Rules regelmäßig aktualisieren:</a:t>
            </a:r>
            <a:endParaRPr lang="de-AT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Neue Bedrohungen erfordern ständige Anpassungen.</a:t>
            </a:r>
          </a:p>
          <a:p>
            <a:pPr marL="0" indent="0">
              <a:buNone/>
            </a:pPr>
            <a:endParaRPr lang="de-AT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Fehlalarme minimieren:</a:t>
            </a:r>
            <a:endParaRPr lang="de-AT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Rules optimieren, um </a:t>
            </a:r>
            <a:r>
              <a:rPr lang="de-AT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False</a:t>
            </a:r>
            <a:r>
              <a:rPr lang="de-AT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Positives zu reduzieren.</a:t>
            </a:r>
          </a:p>
          <a:p>
            <a:pPr marL="0" indent="0">
              <a:buNone/>
            </a:pPr>
            <a:endParaRPr lang="de-AT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Schulung des Teams:</a:t>
            </a:r>
            <a:endParaRPr lang="de-AT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Regelmäßige </a:t>
            </a:r>
            <a:r>
              <a:rPr lang="de-AT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Threat</a:t>
            </a:r>
            <a:r>
              <a:rPr lang="de-AT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Hunting Übungen und </a:t>
            </a:r>
            <a:r>
              <a:rPr lang="de-AT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Incident</a:t>
            </a:r>
            <a:r>
              <a:rPr lang="de-AT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Response Trainings.</a:t>
            </a:r>
          </a:p>
          <a:p>
            <a:pPr marL="0" indent="0">
              <a:buNone/>
            </a:pPr>
            <a:endParaRPr lang="de-AT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Compliance und Datenschutz:</a:t>
            </a:r>
            <a:endParaRPr lang="de-AT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Datenhaltung in Übereinstimmung mit lokalen Datenschutzgesetzen.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E7F8C5-7BB1-DA13-05F8-D3658AC5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6FBA72-0B20-2258-2A54-974940C3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41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C24E7C2-A158-7995-0BC0-44CB8A834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BCD98E6-F928-A582-021C-B6AF87DC0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2646363"/>
            <a:ext cx="594319" cy="593725"/>
          </a:xfrm>
          <a:prstGeom prst="rect">
            <a:avLst/>
          </a:prstGeom>
        </p:spPr>
      </p:pic>
      <p:pic>
        <p:nvPicPr>
          <p:cNvPr id="8" name="Grafik 7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71F028A-63F4-FEDD-F784-B56384D4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617913"/>
            <a:ext cx="594319" cy="593725"/>
          </a:xfrm>
          <a:prstGeom prst="rect">
            <a:avLst/>
          </a:prstGeom>
        </p:spPr>
      </p:pic>
      <p:pic>
        <p:nvPicPr>
          <p:cNvPr id="9" name="Grafik 8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38B2ED4-625F-4E07-3378-7964FB727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4555693"/>
            <a:ext cx="594319" cy="593725"/>
          </a:xfrm>
          <a:prstGeom prst="rect">
            <a:avLst/>
          </a:prstGeom>
        </p:spPr>
      </p:pic>
      <p:pic>
        <p:nvPicPr>
          <p:cNvPr id="10" name="Grafik 9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F586BC3-8944-F472-88B9-9FD13A9B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5334362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81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6D36F-6827-E671-4A10-A54A043A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9211F-84CE-F6C4-2727-FD9734E4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Fazit: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 Cloud als leistungsfähiges SIEM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C240824-8AA3-9E19-4D6E-2710F8EF4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F6F7FD92-7FCA-58FD-697F-1BC7BDA8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SIEM bietet eine umfassende Lösung zur Bedrohungserkennung, </a:t>
            </a: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Vorfallsreaktion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und Sicherheitsanalyse.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Durch die Integration mit bestehenden Sicherheits- und Infrastrukturtools können Unternehmen schnell auf Bedrohungen reagieren.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SIEM ist flexibel, skalierbar und durch die offene Architektur anpassbar.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AT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„Ein SIEM ist nur so gut wie die Daten, die es erhält – Qualität schlägt Quantität.“</a:t>
            </a:r>
            <a:endParaRPr lang="de-AT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F38FFF-625B-31DA-E0D5-563A70EE2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1B7234-9E9A-F72A-762F-FE011FE7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42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6D13B15B-5795-E15F-89E6-8C4473665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68CA941-B2A7-D16E-BFAA-B48C3F19F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2646363"/>
            <a:ext cx="594319" cy="593725"/>
          </a:xfrm>
          <a:prstGeom prst="rect">
            <a:avLst/>
          </a:prstGeom>
        </p:spPr>
      </p:pic>
      <p:pic>
        <p:nvPicPr>
          <p:cNvPr id="8" name="Grafik 7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0335749-34BA-BFC2-F99C-B463241C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714898"/>
            <a:ext cx="594319" cy="593725"/>
          </a:xfrm>
          <a:prstGeom prst="rect">
            <a:avLst/>
          </a:prstGeom>
        </p:spPr>
      </p:pic>
      <p:pic>
        <p:nvPicPr>
          <p:cNvPr id="9" name="Grafik 8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9BFB835-474C-E751-E878-74CEF429F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456954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39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ree ai generated hacker computer illustration">
            <a:extLst>
              <a:ext uri="{FF2B5EF4-FFF2-40B4-BE49-F238E27FC236}">
                <a16:creationId xmlns:a16="http://schemas.microsoft.com/office/drawing/2014/main" id="{ECC42B1C-E5CA-5F27-51BE-6E03CF01D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Elastic Cloud Praxis Setup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78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Cloud Trial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44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992661C-A2BF-4F2D-42C4-9CD716F8C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0906" y="1122362"/>
            <a:ext cx="9530188" cy="435133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2E9DE2A-B466-E479-615D-92622EE15462}"/>
              </a:ext>
            </a:extLst>
          </p:cNvPr>
          <p:cNvSpPr txBox="1"/>
          <p:nvPr/>
        </p:nvSpPr>
        <p:spPr>
          <a:xfrm>
            <a:off x="1330906" y="5694917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https://cloud.elastic.co/registration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1269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F56B-CEF3-4693-23D4-A18C44A81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5DC44-898C-A010-94EC-9BE0C386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Cloud Login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0775DE3-3AF2-E0BF-30B9-D0FB1135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2AFD1A-39C2-9BA6-41B8-2C9F82EC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FF3247-018A-D871-DD16-B6D4381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45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AA5159-62D1-D92F-9B13-9487091B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9640"/>
            <a:ext cx="7772400" cy="391872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4BAD9D7-0F88-204A-E12E-9597A99CD5DB}"/>
              </a:ext>
            </a:extLst>
          </p:cNvPr>
          <p:cNvSpPr txBox="1"/>
          <p:nvPr/>
        </p:nvSpPr>
        <p:spPr>
          <a:xfrm>
            <a:off x="1105786" y="5635256"/>
            <a:ext cx="294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https://cloud.elastic.co/login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507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B7C6-8018-F34F-1C83-A4180DCB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A1081-2F38-1B1A-46F9-A8C4C25E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Agent ausrollen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531DB20-5B4C-FE23-06F2-B7A316F51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65AFA0-2E2D-A1CB-BF1D-3210F995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3ADA24-DA3A-6818-2A2E-8FAB469F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3F248-D856-EB78-1492-11058184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343818"/>
            <a:ext cx="9982200" cy="49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74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4E390-B91A-DFE6-F84C-11CDF351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A5471-E04F-CC84-9174-CD92C53A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Agent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auf Windows Client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45A661B-FF25-9D27-1A52-5C612EFE2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D3F5E9-5973-E1FA-B696-7071A273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A65A90-7DE7-5039-92D6-B66D1792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7EDE7A-76D8-8751-AEAF-E2064F9D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184225"/>
            <a:ext cx="9982200" cy="53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41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82F58-5A79-2986-BE68-49A995AB9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3CC49-213D-D115-625C-07B3411A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Agent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enrolled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3CFB8AA-4350-C367-C6B7-9D3F481E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03EB1A-72C1-DAC2-7FD0-0F4FB54EA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384308-4A07-F951-E09F-57AD18A4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59ABE8-54C1-2AC4-D810-BD9A3FAF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5273"/>
            <a:ext cx="7772400" cy="37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43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86806-60B5-1321-24BD-0235391D0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75FCC-458A-F8BE-AFF1-5678B840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Agent Policy erstellen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DA90160-3FD7-C5E5-DEB8-1F3390A7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2C47C9-29D2-4CBC-A443-3635588E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D84E8E-CAC8-4F07-DE88-9B72C608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449F18B-902D-5D4D-9790-E6D70AAF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504279"/>
            <a:ext cx="9535633" cy="46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7C35C-A2CD-D081-ADFB-30A8CEDA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674E5-D7CF-328E-FB9A-0C248394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Architektur einer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-basierten VM &amp; SPM Plattform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6D57A54-0DD7-C08C-ECA1-D57C2EE7C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C1468BA5-1F60-B481-632A-5E74B484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 Komponenten: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Elasticsearch: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Speicherung und schnelle Suche der Schwachstellen- und Sicherheitsdaten.</a:t>
            </a: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Visualisierung und Analyse der Daten.</a:t>
            </a: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Agent: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Sammlung von Daten aus Systemen, Netzwerken und Anwendungen.</a:t>
            </a: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Beats (</a:t>
            </a: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Filebeat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Metricbeat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Leichte Agenten zur Datensammlung (z. B. Logs, Metriken).</a:t>
            </a: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</a:t>
            </a: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Security: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Für SIEM, Bedrohungserkennung und Sicherheitsüberwachung.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E75773-5D9B-F5DB-7304-C80BAD6A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17B923-9C59-B215-280E-C770BE70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89E3E64-A691-F52E-42F9-D5A33D6DC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4623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7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4DD88-AA81-CC6B-671B-AD233B481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B9703-44D1-0333-D6E8-949173C6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Agent Policy zuweisen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9B02DA5-5B98-50CA-DF94-9F81EED4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12F73E-2E9E-3286-C882-06711D60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9B7E82-1F5D-6F53-E833-58EEEBD6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A6CFC2-D5DF-0971-1922-35DF4FB7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81" y="1362072"/>
            <a:ext cx="9471837" cy="47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21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DA84-8365-34BE-7BAD-6E68FA663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86578E-FF02-9D01-DE2B-35FD0A6E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Snyk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Integration hinzufügen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26A5328-51C8-41C0-2E02-52B98255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2B332F-7962-4CC7-1440-BBB896464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0621EF-89E2-659E-A356-60BBE880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BE0863-8DF8-096E-921D-48842C84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46" y="1420240"/>
            <a:ext cx="9429307" cy="47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46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8E7CE-3FBC-35BA-0DD1-C59A60975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725FD-5734-651E-5365-80AFCB72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868248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Snyk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Keys holen (14-day Trial/Enterprise)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52F9FB3-9FF7-FAB7-210B-399A0652B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D5968E-1A80-BF83-25C6-17875CC6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EEA00F-A295-6EA9-9E18-B852D52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EED5C4-7CD4-BA11-0DEE-C48BD318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6" y="1151561"/>
            <a:ext cx="10705214" cy="49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71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BEC0B-1390-C108-BC2E-91DE0250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4018-BDEE-4BA8-A9EF-49B385D0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Snyk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angebunden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1538AE6-047B-C49B-954A-30AC06269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16858D-47B4-940E-CA83-99C4AFD0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D69917-32B8-65B2-5361-6EC1E63E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34F669-B7A6-3EE6-A21F-A16E3DEB5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44" y="1515264"/>
            <a:ext cx="9365512" cy="466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4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A5FFF-8F29-6B69-85F1-3D814473C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74216-F7F5-F788-DFA1-B6117E9EB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Snyk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FIXEN!!!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D023E72-641F-5F18-2534-AD47359B7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57E62B-A56F-6659-E69D-A0DEFD74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190291-A7F6-D944-5C06-5873CD00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34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03EB6-7855-99AA-835B-7A54FCD5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5CC8F-D3FB-21F0-EAE8-1BD589DA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CSPM Integration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CC39BD0-8EF7-DA7C-C26A-8A404BDF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D3C555-3C3C-3E5C-32C2-1D908EF3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A84934-D965-268F-679D-07894B0A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29ECA9-705D-DE1C-56D8-F9E3527D2C8D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E3F416-DADC-9B6E-FF94-E52BCDD8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79" y="1362072"/>
            <a:ext cx="8493642" cy="42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01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092E-6A92-E989-6C1E-60EF3C60E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C90E8-354B-EE53-F8BF-11336B3D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CSPM Integration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2B7BDE4-E0A2-E328-9938-77FF2B4CA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8F1F32-85C9-C890-0804-F64AA9E8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14732D-A712-51AD-76B0-74FFBB91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1301E8-CC42-997E-9E17-6B462F8B0705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09391C2-5219-9A7D-32C2-656C726E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1047"/>
            <a:ext cx="7772400" cy="39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78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8530-0D85-962A-AC9D-73D2AA4B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8C2E7-F7F6-8940-6970-DC7CE005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CSPM Integration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CAF0D7E-CBCF-0E98-8829-D996F399C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93F29F-99B9-61B8-D68B-E9041C06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AE3B67-14F4-F6D1-DD16-1D77BA0E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150ED4-589A-FCB1-427F-6B8CA77B3867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5EFA8B-7993-73DD-FE9A-5D59F215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231973"/>
            <a:ext cx="9386777" cy="47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26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02E08-0740-3DB8-FF0F-CCB23ACB5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291C2-1E0E-8DC1-A677-DC023559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CSPM Integration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D15FBE3-3D1F-AE70-B3A0-705A62767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D5A5A4-E473-64CE-C273-805AFAA2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EE88BA-B86A-0A8E-4078-CA70E64F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D4DCEC-B4D2-A5DA-A155-8DC37EE1DF17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FD36DF9-7A42-1AD9-B398-FC1ACB14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86" y="1458131"/>
            <a:ext cx="9599428" cy="46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62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8409D-BCEB-8B9C-2CC9-5858A6501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7F60A-EC05-344A-B9EA-845F8988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Containers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E761343-8324-7D6F-5AB6-E83188611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E7FF0F-1B47-BC94-5D62-E0778037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81789D-1140-F758-7B80-11801FB1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FC49B8-6666-876C-4226-0FAEF6B0BFF7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9E2C44-254C-C93D-8545-C28A6677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62" y="1362072"/>
            <a:ext cx="9346073" cy="4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7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469BD-1D27-57B7-AD0E-1AEBADBAD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915D3-C80F-840F-8AA2-7C52B6F2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Architektur einer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r>
              <a:rPr lang="de-AT" b="1" dirty="0">
                <a:solidFill>
                  <a:srgbClr val="0E0E0E"/>
                </a:solidFill>
                <a:latin typeface=".AppleSystemUIFont"/>
              </a:rPr>
              <a:t>-basierten VM &amp; SPM Plattform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6175BE1-F45D-8E12-539E-91BE47B5B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82F21403-9551-6829-3D6E-F3F76E09A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Zusatzkomponenten: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Schwachstellenscanner: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OpenVAS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Nessus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oder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Snyk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für Quellcode-Analysen.</a:t>
            </a:r>
          </a:p>
          <a:p>
            <a:pPr marL="0" indent="0">
              <a:buNone/>
            </a:pP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SIEM-Integration: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Security für die Echtzeitüberwachung.</a:t>
            </a:r>
          </a:p>
          <a:p>
            <a:pPr marL="0" indent="0">
              <a:buNone/>
            </a:pP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CSPM-Integration: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Überwachung der Cloud-Sicherheitslage (AWS, Azure, GC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6FF8F7-2574-CE3C-EE2E-F7A290EA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B0B237-2484-8C4A-BE3C-CF0E53BE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8BA3373-0BF1-5152-2BDD-29E1640D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4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52A0-954B-FAD1-955C-193C1CC42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8EFA0-1C83-FF03-4F2D-E1FDC981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Discovery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C4F8230-CEB6-D500-16D0-4BCB21522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AD7FE9-7D7E-B8D1-DA3B-34C5203F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F5073-B861-8922-82BB-B66FCF1B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60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704FEE-08E8-789B-27F3-E5D3F2E060EB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F52A009-861C-565A-7F04-3E61AA08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96725"/>
            <a:ext cx="7772400" cy="386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46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EB15E-370C-ECE6-2B3B-AE8C5B582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76932-BE2F-293B-84AA-24A069AE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Discovery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Connector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64D08FD-06EE-596C-1EA8-19AA0AFFF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3A2CFF-43C1-0B22-5AD4-8C5A2B1E1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3E517C-3CF1-3E0C-C838-23209406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1805CA-52F4-571E-4565-A985ACA6AB61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FB25B25-3632-2860-7A8A-7B03AB45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525059"/>
            <a:ext cx="8658448" cy="42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19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32D06-F537-0F02-7117-06BDF3F9D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E18C9-76E6-03D8-56FB-FC4021CC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Discovery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Connector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805B6D4-4BE4-779E-7FE7-81A30BC79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C8CCDD-04A2-35EE-944D-683B2014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A6B196-F9C1-C587-CDFA-40EFEB5D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3A41ED-1B2E-52D2-D4E7-05CF27113C31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01738E-2F25-F8AA-1F6B-C6C3543A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72621"/>
            <a:ext cx="7772400" cy="37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5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6996-86A5-A909-4EE7-30E8B6D04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252D1-DF6C-B297-07E4-878B27A2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Discovery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Connector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6617D719-3DA7-85B7-C659-EE614977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B3138-E767-AD17-CE54-E4945C26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FE245-0CA9-4BB0-7E9F-D222BA81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63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9EC2A8-1E97-2074-0A63-F4F71325D475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E77A33-709A-DC37-3875-A9E16D78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87" y="1471047"/>
            <a:ext cx="8750626" cy="4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39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6637F-3A18-C3A7-5A7B-622D840B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FBF755-3AFD-C9FD-FB68-F3728B90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9480DD0-8EF6-D5C5-3E3F-15B7F359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84C6D4-93A3-8D5C-4A4A-F8B23D5D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C4AA61-41BE-F5D2-7BBF-B5464AAC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64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6BE868C-22FB-5FAC-6966-E1B19CA5BBA9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2950F06-8A25-ABC0-AFC4-5F7FF9624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9120"/>
            <a:ext cx="7772400" cy="38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274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7E58-4EF4-25BA-5215-79AEAAA8F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29C6F-1854-C026-4656-64B44545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AbuseCH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Intel Feed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D2A350F6-64C8-ABE5-7A91-838FE949E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75CA9-0F61-7D0A-59B1-604AD5DC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3DD87E-635B-A1BE-B7C9-6DF63D08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EAFC9-C6BA-4322-FBA8-123CBE2C8414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18ACC5-A113-6541-C1D2-A2032DD5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149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87222-147F-1B87-4B4B-6C0D955F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4CC71-4878-193E-B7CA-57CCAC87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AbuseCH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Intel Feed läuft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DAD5415-6EC1-2E3F-3873-34ABCEE40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39D47B-3045-9ACD-D973-7EB3989A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6FE217-BBD9-2B74-3ECE-EB707395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4E54AF-0CEC-5291-48B1-3B6294A6DE6B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F15BCFB-5E4A-8F62-A649-EDE62E18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4" y="1343818"/>
            <a:ext cx="9781931" cy="4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73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8161-6AD4-2A14-4B36-3FDF782DF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7207D-78B3-8B5F-8D2C-C88BE2D4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Intel Utilities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995D11E-FD43-4BF1-A3F6-47B1748A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1C0506-5E0D-95D7-36BB-DFE84E9B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F5FBA8-303A-07D6-734B-3CBD404E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F5F8C2A-0A5D-12DA-4CAB-588B60CFC98B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87DEE4-8439-3D98-464E-B25C15A0E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449" y="1343818"/>
            <a:ext cx="9493102" cy="50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71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B926E-0FA5-6D95-9C47-E1B57139E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FE732-1CA1-4360-281D-6C0CBB52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File Integrity Monitoring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4004095-707F-B600-9A40-5E7AA7AE7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C623CE-AEC1-2C66-EB48-CBBAC661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42E1F2-8AE9-1957-790A-2BE502A7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DA0B6B-4A00-4F99-E7D6-B99F2247E898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5F407C-906A-997E-5ECB-10769758E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78" y="1544531"/>
            <a:ext cx="9398044" cy="46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40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B15A-7834-6E92-024E-76988CD2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FDCA9-475C-5E02-95E3-9654814A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CISA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Vulnerabilitities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5D10D3B-9966-6787-8EC0-C481A73A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5E52EC-4279-6A0A-B492-22B68347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48841A-A814-8E9E-F6EA-C834ABB9F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9D8B11-37F8-4797-D402-880C00690E2B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39A9F0-AB68-A6B3-5D79-C8A08010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94042"/>
            <a:ext cx="7772400" cy="38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0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7E97-5A7E-EE18-43A9-8BFEE8F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9A5CB-A312-CEA6-58B8-56557231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Schritte zum Aufbau der Plattform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7D059F5-F1F4-1748-C729-9F033EBA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986B2018-F992-428C-4E9F-F37937B94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</a:t>
            </a: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 Umgebung einrichten: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Registrierung bei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 und Auswahl der Region.</a:t>
            </a: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Erstellung eines Elasticsearch-Clusters und Konfiguration von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Agents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Beats installieren: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Einrichtung von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Agents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auf relevanten Servern und Endpoints.</a:t>
            </a: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Konfiguration von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Filebeat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und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Metricbeat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für Log- und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Metrikdaten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FBA119-1CBD-126D-32C8-7D420751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DC292-798A-4E80-2C8D-84FD022A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56F51C4-BE79-2D0D-BDCD-4CB71044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DBB2392-E5E1-9985-7BF5-5CD0EDB4B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923218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95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D2414-7684-17DE-53BC-68F47242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3FB76-15B7-4899-BBE6-DACEF4F1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Lateral Movement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1584824-2FAD-2EB5-F5CE-242D3443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F3253F-0B86-739B-164C-8AB74B13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41E5BA-EB34-730C-FC76-5F356A93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70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A3263A-ED09-6552-1379-CA07D866F7E2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BCC27AE-691F-7754-1653-6A2A90E3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9111"/>
            <a:ext cx="7772400" cy="38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94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748FD-F8C1-9DC6-77AC-DC9D22B5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CE4CC-B7C2-8E82-A872-B8688226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Beaconing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FC11390-9BC5-31C6-2D60-68DAE9FA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19C39-0B06-878B-1491-49D7B83C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5CA273-A691-94E0-EED9-B783C5D4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7D96E75-69CF-2E30-5990-1E332040E07D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3F5CA2-32B4-06EF-53DD-066498B0B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06211"/>
            <a:ext cx="7772400" cy="38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0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A483A-6B58-053B-0D0B-2E496C12F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A757D-6473-8734-9949-37C3EF22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Prebuilt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Security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Rules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1824D5FD-D8A8-6920-8BD1-AA6E413C2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C672FA-1569-18EA-AEE9-10838151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F687DC-6F20-4E94-6C1D-0A79F88C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37E0F-DC3C-D945-88FC-8C59FB8FB774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5A199B-A45E-3E2D-9CF0-8D0A0D49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04791"/>
            <a:ext cx="7772400" cy="38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45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E1C9-C1E4-1A48-E939-E504C2CA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63B6D-3CC3-B222-4947-C776467C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Rules sind installiert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ED8BA63-594B-F928-EED7-D4E85EA3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73B948-0C68-E3F2-1C50-3A438ED8A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5683C1-2B62-8649-3EA0-998BB59D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73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CD4D8E-9DF9-E1DD-6576-2E58528F3F32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AAD55D-D981-4029-F073-A8A84A46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4" y="1227356"/>
            <a:ext cx="9781931" cy="48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0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91D97-9847-7845-DC55-2F647592A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6F378-8C50-9B60-204C-7D8A27826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Rules aktivieren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E3CF157-2FC5-1297-86A9-D3CE7F936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CC549B-8D9A-269A-B226-F3C2BC89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AA4383-7131-9D9A-1E68-77C76BFF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74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C311D2-A872-9995-8DAE-E656F84EABBC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85F9DE-48FC-4560-164B-883EA3E3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04" y="1362072"/>
            <a:ext cx="9195391" cy="46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343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99BA9-A657-4757-C2BA-0C25B59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7AE2A-1AAA-B6F7-57C6-FC5B517A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Rules aktiviert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2BF4BC8-D503-E4A5-BABB-1AB3098FC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7717D1-5FE2-4227-C8CB-EBBE35DB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05E763-F98B-7A94-7D5B-F674069F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B7399-99C0-9A95-1D98-26AC209A4944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762AAF-BC2E-79F3-7B8C-C91BCEDE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653" y="1260710"/>
            <a:ext cx="9620693" cy="48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28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F2857-7173-8072-44C9-B52BFA036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5B148-51F1-9B4D-86E4-9DE67D56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MITRE ATT&amp;CK Coverage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6385684A-3777-2B90-923A-7B43FE5A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22E365-EA8A-8FA2-1B83-C03405DDF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1F4ED-00C2-D228-E376-94CDC6E2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0606ED-1BA8-05B5-55F5-22C1EA7D1AE7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40F45-00BC-95EA-DF0C-6A020D82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93" y="1343818"/>
            <a:ext cx="8876414" cy="44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65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0F2D-9D4C-4939-61B6-21FCD76A5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4F0A4-43F2-3CB2-3A5E-8F870A3F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Living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B251F72-0D37-98BB-EF57-E5A8C9327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802A13-1997-4609-0810-9E74F363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D0345E-CB09-45AC-63F9-933BAF38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842FDD4-C2CD-2B70-B866-F5F9CFAEF21C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DAACF9-5296-32B8-B033-5C2D73334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282" y="1563267"/>
            <a:ext cx="9216656" cy="45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712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CCE57-C69D-CC64-14BA-467653CEA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F806-8C3F-A932-1631-1E7CCEF6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Osquery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Manager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249C4AC-1FB3-5447-8541-77FA82CE0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1A89C4-DE14-353D-E79E-99F6D4E1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9F87EB-4C4F-8B02-13C6-31B684C4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C2EB9E-1F10-5F10-47BD-F800D7E275CD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FF1571C-E02E-435F-C35C-830F3875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92" y="1507024"/>
            <a:ext cx="9712840" cy="48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869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DE68-C4AE-9354-EA22-F4898B1BF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FFCF6-700E-D49B-B119-CE074572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Osquery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Logs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52B95697-4E3C-518D-965D-CEDD9CB50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CBCADC-15F7-810F-C21E-18A537967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6C08C4-9996-FC18-F208-0B418327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FD2D83E-B654-B029-21EA-5B23C70BBE11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7E3F7D-6F1D-1D96-66AF-29FC095AD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64" y="1508887"/>
            <a:ext cx="9355272" cy="46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3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7026F-2804-DA71-281A-AC8342350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CA26D-2D84-EA3E-58F8-0E412D9B6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Schritte zum Aufbau der Plattform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A20122E-2492-C531-DE7F-46D0A4368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4F6EF4BB-6DB5-50E5-4B9C-4F17BD56F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Schwachstellenscanner integrieren: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Einrichtung von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OpenVAS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oder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Nessus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Scans planen und Ergebnisse an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senden.</a:t>
            </a:r>
          </a:p>
          <a:p>
            <a:pPr marL="0" indent="0">
              <a:buNone/>
            </a:pP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</a:t>
            </a:r>
            <a:r>
              <a:rPr lang="de-AT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Security konfigurieren: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Aktivierung des SIEM-Moduls in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Erstellung von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Detection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Rules für Bedrohungen und Schwachstellen.</a:t>
            </a:r>
          </a:p>
          <a:p>
            <a:pPr marL="0" indent="0">
              <a:buNone/>
            </a:pP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</a:t>
            </a:r>
            <a:r>
              <a:rPr lang="de-AT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Dashboards &amp; Visualisierungen erstellen:</a:t>
            </a:r>
            <a:endParaRPr lang="de-AT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Aufbau von </a:t>
            </a:r>
            <a:r>
              <a:rPr lang="de-AT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-Dashboards zur Überwachung von Schwachstellen, Risiken und Sicherheitsereignissen.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E1E6DE-EF22-54B3-4ABF-90CEC4F1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50381C-3753-B67C-4C28-9CACDF07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9FA90C4-3DA1-D08A-DA89-56A788CD2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D9CC5C4-28CF-ED3B-5E4B-FDBD3B99F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329493"/>
            <a:ext cx="594319" cy="593725"/>
          </a:xfrm>
          <a:prstGeom prst="rect">
            <a:avLst/>
          </a:prstGeom>
        </p:spPr>
      </p:pic>
      <p:pic>
        <p:nvPicPr>
          <p:cNvPr id="8" name="Grafik 7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28B1040-B838-5CAD-0111-4F1B674E1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68" y="4989512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44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B4910-BAC4-7543-1075-78BF76972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9CD43-451A-05D9-C7B4-E8EA9B13A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Windows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ECFF7DF-C40D-C79C-FDBB-678A1F3D6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4B5E77-7EFA-322A-300C-A539E421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3B017E-D09C-6F59-996B-1412BEAC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80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3B9BE0-DB40-639C-770E-9526A24E5546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44E0A2-48FF-DEB8-B8E4-C9CB25E5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57" y="1109333"/>
            <a:ext cx="10357885" cy="50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3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9501-F2E1-E619-EF3A-8C0BFE271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5F2A5-D000-581E-C993-A0C3EF5DC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Operation Log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66B11220-C850-04D7-430F-27092B4F6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D8A793-A9FF-D8FB-8DA0-D72E51E4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BB5F7E-3C4B-6F59-C992-21B974DA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59C567-AD7D-1AAE-82D7-0C8212A4AA64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7E851F-1812-9DB9-1963-12570C918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4" y="1122362"/>
            <a:ext cx="9781931" cy="41509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7160AFE-EB63-7349-9CF4-024B98A0CBEA}"/>
              </a:ext>
            </a:extLst>
          </p:cNvPr>
          <p:cNvSpPr txBox="1"/>
          <p:nvPr/>
        </p:nvSpPr>
        <p:spPr>
          <a:xfrm>
            <a:off x="526473" y="5464531"/>
            <a:ext cx="10460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https://learn.microsoft.com/en-us/powershell/module/microsoft.powershell.core/</a:t>
            </a:r>
          </a:p>
          <a:p>
            <a:r>
              <a:rPr lang="de-DE" dirty="0" err="1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de-DE" dirty="0" err="1">
                <a:solidFill>
                  <a:srgbClr val="7030A0"/>
                </a:solidFill>
              </a:rPr>
              <a:t>bout</a:t>
            </a:r>
            <a:r>
              <a:rPr lang="de-DE" dirty="0">
                <a:solidFill>
                  <a:srgbClr val="7030A0"/>
                </a:solidFill>
              </a:rPr>
              <a:t>/</a:t>
            </a:r>
            <a:r>
              <a:rPr lang="de-DE" dirty="0" err="1">
                <a:solidFill>
                  <a:srgbClr val="7030A0"/>
                </a:solidFill>
              </a:rPr>
              <a:t>about_logging_windows?view</a:t>
            </a:r>
            <a:r>
              <a:rPr lang="de-DE" dirty="0">
                <a:solidFill>
                  <a:srgbClr val="7030A0"/>
                </a:solidFill>
              </a:rPr>
              <a:t>=powershell-7.4 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0362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90838-A3B0-FA43-5F94-16FF15019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12ED2-2441-7066-57E8-BFD48865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SYSMON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37A06EE-12AE-DFB9-2E8A-A5FE9867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2A5E7-E013-AB9E-C5EB-757EDF19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24D3C7-DEB9-337A-B31A-4C431366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BDF1CA-E732-E014-CC81-CAD96B5C1695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93577E-D8ED-49A6-42FE-FC1F9A84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55818"/>
            <a:ext cx="7772400" cy="41463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060EE5E-7F74-9EFF-CF69-4A7028735101}"/>
              </a:ext>
            </a:extLst>
          </p:cNvPr>
          <p:cNvSpPr txBox="1"/>
          <p:nvPr/>
        </p:nvSpPr>
        <p:spPr>
          <a:xfrm>
            <a:off x="1404965" y="5816010"/>
            <a:ext cx="649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https://learn.microsoft.com/en-us/sysinternals/downloads/sysmon</a:t>
            </a:r>
            <a:r>
              <a:rPr lang="de-DE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08587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383CD-5276-3F38-0E21-107008A2E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009B8-F1AD-1D28-6F75-E63AA6928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Network Packet Capture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BA6F964A-6E15-7D26-64C6-E1EB13F25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AAC8EF-E0C9-7470-499A-0F1A7D71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FA2596-C914-ED93-3CE3-97DF0F62E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83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2694E-6C1B-A796-3548-3A27B90EB2FA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A7F2E8-EF8A-92A8-678E-DD4880A9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92661"/>
            <a:ext cx="7772400" cy="38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897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B92E3-2277-FA71-D376-C9814C81F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31F35-FB26-43D2-D6ED-B02D8F26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Alienvault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OTX API Key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248CF1A-823E-C104-1530-0106303B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35DB07-B8F9-9705-4602-4EA80FF4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2AE236-CE62-09A9-C055-47DFE708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84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C942A9B-53A4-E336-2F96-01D3927A92D4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55D44D-CF04-6BF8-E2A5-454F5AAC3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270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A4A02-6D4D-7492-E6D6-0D87CC42C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B506A-F6F7-1EEC-8142-263CC19D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Alienvault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OTX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374A3AA-9300-9148-07AE-F130A82A0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52CBB5-5D11-6E84-4E84-68A3A95F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594208-614A-8AF9-B80E-B5873D74D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406D2D-6C1D-6749-CD00-449255E21D08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030B74-2E2B-30A8-B74D-F1B30265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776" y="1362072"/>
            <a:ext cx="8658448" cy="426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11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7F368-3CFF-C96F-74E5-252E4BB55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ED946-0F21-50B5-74B9-7BC52D20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Alienvault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OTX installiert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9110C6B-8B14-CACB-0CF8-9540D29BD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61F08E-6AA3-83EE-6CD2-5C1B4968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7E3D6A-9334-4E37-8B97-2016E107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0474CF-86DE-6C71-FFC5-2E68F22F3CB7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3B45F4-DAD6-AEC1-3DD5-36A04009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46" y="1362072"/>
            <a:ext cx="9429307" cy="47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60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F7DB-3B3D-91CD-31F1-A1324178A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E8136-32B4-0323-8A72-BDA3BAD9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Entity Analytics aktivieren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298A0F4-DE01-F0AF-EEAF-18844470E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42580D-E011-6AE8-3B2E-79AEF614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5D3E21-20F4-0654-3AD9-8A801732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A517BE-659A-BD61-555C-A5E536A41A86}"/>
              </a:ext>
            </a:extLst>
          </p:cNvPr>
          <p:cNvSpPr txBox="1"/>
          <p:nvPr/>
        </p:nvSpPr>
        <p:spPr>
          <a:xfrm>
            <a:off x="4465674" y="978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260363-3252-15A7-4400-EB683FBDC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709" y="1343818"/>
            <a:ext cx="9410582" cy="46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68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4813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0" name="Picture 2" descr="Free hacker internet cybersecurity illustration">
            <a:extLst>
              <a:ext uri="{FF2B5EF4-FFF2-40B4-BE49-F238E27FC236}">
                <a16:creationId xmlns:a16="http://schemas.microsoft.com/office/drawing/2014/main" id="{23C9186E-1C17-5AC3-8F41-49137D37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Whois Security mit Passion?</a:t>
            </a:r>
          </a:p>
        </p:txBody>
      </p:sp>
      <p:sp>
        <p:nvSpPr>
          <p:cNvPr id="4813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0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/>
              <a:t>Whois</a:t>
            </a:r>
            <a:r>
              <a:rPr lang="de-DE" dirty="0"/>
              <a:t> Security mit Passion?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76C0D0F-61D0-D944-B728-68B27AC51A7D}"/>
              </a:ext>
            </a:extLst>
          </p:cNvPr>
          <p:cNvSpPr txBox="1">
            <a:spLocks/>
          </p:cNvSpPr>
          <p:nvPr/>
        </p:nvSpPr>
        <p:spPr>
          <a:xfrm>
            <a:off x="87154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53C3B8-7100-EC40-80F3-3A7B13AC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(C) Security mit Passion | Dipl.-Ing. Daniel </a:t>
            </a:r>
            <a:r>
              <a:rPr lang="de-DE" dirty="0" err="1"/>
              <a:t>Mrskos</a:t>
            </a:r>
            <a:r>
              <a:rPr lang="de-DE" dirty="0"/>
              <a:t>, </a:t>
            </a:r>
            <a:r>
              <a:rPr lang="de-DE" dirty="0" err="1"/>
              <a:t>BSc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56F696-D95D-4A47-8972-AB74261D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89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CA689D-0623-84D1-44CE-B0506597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59"/>
          <a:stretch/>
        </p:blipFill>
        <p:spPr>
          <a:xfrm>
            <a:off x="549640" y="1454690"/>
            <a:ext cx="2534037" cy="2514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A79C163-42C9-9B68-2A06-04A5B20A5A4C}"/>
              </a:ext>
            </a:extLst>
          </p:cNvPr>
          <p:cNvSpPr txBox="1"/>
          <p:nvPr/>
        </p:nvSpPr>
        <p:spPr>
          <a:xfrm>
            <a:off x="3397316" y="1604169"/>
            <a:ext cx="84420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mit Passion?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Was soll man sich darunter vorstellen ... Nun ja mit Security mit Passion lebe ich meinen Traum. Schon mit 12 Jahren war es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mich,ich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heiße übrigens Daniel, ein Penetration Tester, auch bekannt unter dem Namen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Ethical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Hacker, zu werden. Dabei habe ich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michüber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Abi an einer Business School und anschließend im Bachelor IT-Security und Master Information-Security der FH St. Pölten zudem entwickelt, wo ich heute stehe. Und zwar zum Penetration Tester und Ausbilder für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. Nun ja, was macht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einPenetration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Tester genau ...? Das ist relativ simpel erklärt, wir hacken mit der Erlaubnis unserer Kunden Computer-Systeme,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Apps,Websites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usw. und zeigen somit Firmen auf, wie sie angegriffen werden können und zugleich wie sie das verhindern können.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michist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das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seit über 9 Jahren meine größte Leidenschaft geworden und wird dies mein Leben lang bleiben.</a:t>
            </a:r>
          </a:p>
          <a:p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00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ZERTIFIZIERUNGEN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CSOM | CRTL | eCPTXv2 | eWPTXv2 | CCD | BTL2 | OSDA | OSIR | OSTH | eCTHPv2 | CRTE | CRTO |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eCMAP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| PNPT | eCPPTv2 |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eWPT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eCIR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| CRTP | CARTP | PAWSP |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eMAPT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eCXD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eCDFP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| BTL1 (Gold) | CAPEN |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eEDA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| OSWP | OSCC | CNSP |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Comptia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Pentest+ | ITIL Foundation V3 | ICCA | CCNA | eJPTv2 | Developing Security Software (LFD121) | CAP |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Checkmarx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Security Champion</a:t>
            </a:r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A3A143F-30F5-D49F-3846-6AECA49A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9" y="4085291"/>
            <a:ext cx="11480930" cy="2138605"/>
          </a:xfrm>
          <a:prstGeom prst="rect">
            <a:avLst/>
          </a:prstGeom>
        </p:spPr>
      </p:pic>
      <p:pic>
        <p:nvPicPr>
          <p:cNvPr id="1026" name="Picture 2" descr="OffSec Threat Hunter (OSTH): Everything ...">
            <a:extLst>
              <a:ext uri="{FF2B5EF4-FFF2-40B4-BE49-F238E27FC236}">
                <a16:creationId xmlns:a16="http://schemas.microsoft.com/office/drawing/2014/main" id="{1294A64C-B939-EE95-E2CF-5F6BF4D3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5541169"/>
            <a:ext cx="1238250" cy="64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ffSec Defense Analyst (OSDA) • Shantanu Khandelwal • Cybersecurity… |  Shantanu Khandelwal | 23 comments">
            <a:extLst>
              <a:ext uri="{FF2B5EF4-FFF2-40B4-BE49-F238E27FC236}">
                <a16:creationId xmlns:a16="http://schemas.microsoft.com/office/drawing/2014/main" id="{D0397339-4F44-6BFA-2031-AC47B03F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020" y="5464938"/>
            <a:ext cx="1522433" cy="79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47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C407-C73F-AB71-ED14-3F5582E95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456C3-C3C9-6732-EA9D-320E01DA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>
            <a:normAutofit/>
          </a:bodyPr>
          <a:lstStyle/>
          <a:p>
            <a:r>
              <a:rPr lang="de-AT" b="1" dirty="0">
                <a:solidFill>
                  <a:srgbClr val="0E0E0E"/>
                </a:solidFill>
                <a:latin typeface=".AppleSystemUIFont"/>
              </a:rPr>
              <a:t>Integration von Schwachstellenscannern in </a:t>
            </a:r>
            <a:r>
              <a:rPr lang="de-AT" b="1" dirty="0" err="1">
                <a:solidFill>
                  <a:srgbClr val="0E0E0E"/>
                </a:solidFill>
                <a:latin typeface=".AppleSystemUIFont"/>
              </a:rPr>
              <a:t>Elastic</a:t>
            </a:r>
            <a:endParaRPr lang="de-AT" b="1" dirty="0">
              <a:solidFill>
                <a:srgbClr val="0E0E0E"/>
              </a:solidFill>
              <a:latin typeface=".AppleSystemUIFont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DBF6DFB-0C96-FCED-EE17-9EB33C10B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D0773C5B-4936-A0EA-CA2E-450D80323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AT" sz="2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OpenVAS</a:t>
            </a:r>
            <a:r>
              <a:rPr lang="de-AT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de-AT" sz="2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Nessus</a:t>
            </a:r>
            <a:r>
              <a:rPr lang="de-AT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Integration:</a:t>
            </a:r>
            <a:endParaRPr lang="de-AT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Nutzung von </a:t>
            </a:r>
            <a:r>
              <a:rPr lang="de-AT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Filebeat</a:t>
            </a: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oder </a:t>
            </a:r>
            <a:r>
              <a:rPr lang="de-AT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Agent zur Erfassung der Scan-Ergebnisse.</a:t>
            </a:r>
          </a:p>
          <a:p>
            <a:pPr marL="0" indent="0">
              <a:buNone/>
            </a:pP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Anpassung der Filebeat-Konfiguration zur Verarbeitung der spezifischen Logformate.</a:t>
            </a:r>
          </a:p>
          <a:p>
            <a:pPr marL="0" indent="0">
              <a:buNone/>
            </a:pPr>
            <a:endParaRPr lang="de-AT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Snyk</a:t>
            </a:r>
            <a:r>
              <a:rPr lang="de-AT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Integration (für Source Code Scans):</a:t>
            </a:r>
            <a:endParaRPr lang="de-AT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Nutzung der </a:t>
            </a:r>
            <a:r>
              <a:rPr lang="de-AT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AT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Snyk</a:t>
            </a: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-Integration zur Erfassung von Code-Schwachstellen.</a:t>
            </a:r>
          </a:p>
          <a:p>
            <a:pPr marL="0" indent="0">
              <a:buNone/>
            </a:pP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Automatisierte Scans in CI/CD-Pipelines einbinden und Ergebnisse an </a:t>
            </a:r>
            <a:r>
              <a:rPr lang="de-AT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weiterleiten.</a:t>
            </a:r>
          </a:p>
          <a:p>
            <a:pPr marL="0" indent="0">
              <a:buNone/>
            </a:pPr>
            <a:endParaRPr lang="de-AT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Praxisbeispiel:</a:t>
            </a:r>
            <a:endParaRPr lang="de-AT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Tägliche Netzwerkscans mit </a:t>
            </a:r>
            <a:r>
              <a:rPr lang="de-AT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OpenVAS</a:t>
            </a: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→ Ergebnisse werden via </a:t>
            </a:r>
            <a:r>
              <a:rPr lang="de-AT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Filebeat</a:t>
            </a: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 </a:t>
            </a:r>
            <a:r>
              <a:rPr lang="de-AT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Elastic</a:t>
            </a: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Cloud gesendet → </a:t>
            </a:r>
            <a:r>
              <a:rPr lang="de-AT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Kibana</a:t>
            </a:r>
            <a:r>
              <a:rPr lang="de-A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-Dashboard zeigt offene Schwachstellen und Prioritäten.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A6EA73-69D7-2151-7272-87D96AA5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7F258C-1291-B7ED-9721-AED5675F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9</a:t>
            </a:fld>
            <a:endParaRPr lang="de-DE"/>
          </a:p>
        </p:txBody>
      </p:sp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431EB1F-16B4-DC99-22F0-BE118E41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1669474"/>
            <a:ext cx="594319" cy="593725"/>
          </a:xfrm>
          <a:prstGeom prst="rect">
            <a:avLst/>
          </a:prstGeom>
        </p:spPr>
      </p:pic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0D84A05-065F-1A48-29D0-5190A70E6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3032630"/>
            <a:ext cx="594319" cy="593725"/>
          </a:xfrm>
          <a:prstGeom prst="rect">
            <a:avLst/>
          </a:prstGeom>
        </p:spPr>
      </p:pic>
      <p:pic>
        <p:nvPicPr>
          <p:cNvPr id="8" name="Grafik 7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3F283808-BB08-CD54-3934-0EF18D1D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" y="4584013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439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drinnen, aus Holz, Tisch, Stück enthält.&#10;&#10;Automatisch generierte Beschreibung">
            <a:extLst>
              <a:ext uri="{FF2B5EF4-FFF2-40B4-BE49-F238E27FC236}">
                <a16:creationId xmlns:a16="http://schemas.microsoft.com/office/drawing/2014/main" id="{2A47DDE7-25DC-0B4B-97B0-7D2A30E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Danke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7284" y="6355080"/>
            <a:ext cx="35374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(C) Security </a:t>
            </a:r>
            <a:r>
              <a:rPr lang="en-US" kern="12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mit</a:t>
            </a: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90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0258BCC8-7232-9A43-8BC4-7AA4B6CCA586}"/>
              </a:ext>
            </a:extLst>
          </p:cNvPr>
          <p:cNvSpPr txBox="1">
            <a:spLocks/>
          </p:cNvSpPr>
          <p:nvPr/>
        </p:nvSpPr>
        <p:spPr>
          <a:xfrm>
            <a:off x="4379976" y="5009083"/>
            <a:ext cx="6976872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sz="1700" dirty="0"/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6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3761</Words>
  <Application>Microsoft Macintosh PowerPoint</Application>
  <PresentationFormat>Breitbild</PresentationFormat>
  <Paragraphs>539</Paragraphs>
  <Slides>90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90</vt:i4>
      </vt:variant>
    </vt:vector>
  </HeadingPairs>
  <TitlesOfParts>
    <vt:vector size="96" baseType="lpstr">
      <vt:lpstr>.AppleSystemUIFont</vt:lpstr>
      <vt:lpstr>Arial</vt:lpstr>
      <vt:lpstr>Calibri</vt:lpstr>
      <vt:lpstr>Calibri Light</vt:lpstr>
      <vt:lpstr>Helvetica Neue</vt:lpstr>
      <vt:lpstr>Office</vt:lpstr>
      <vt:lpstr>PowerPoint-Präsentation</vt:lpstr>
      <vt:lpstr>Aufbau einer Vulnerability &amp; Posture Management Platform mit Elastic Cloud</vt:lpstr>
      <vt:lpstr>Warum Elastic Cloud für VM &amp; SPM? I</vt:lpstr>
      <vt:lpstr>Warum Elastic Cloud für VM &amp; SPM? II</vt:lpstr>
      <vt:lpstr>Architektur einer Elastic-basierten VM &amp; SPM Plattform I</vt:lpstr>
      <vt:lpstr>Architektur einer Elastic-basierten VM &amp; SPM Plattform II</vt:lpstr>
      <vt:lpstr>Schritte zum Aufbau der Plattform I</vt:lpstr>
      <vt:lpstr>Schritte zum Aufbau der Plattform II</vt:lpstr>
      <vt:lpstr>Integration von Schwachstellenscannern in Elastic</vt:lpstr>
      <vt:lpstr>Einrichtung von Elastic Security als SIEM I</vt:lpstr>
      <vt:lpstr>Einrichtung von Elastic Security als SIEM II</vt:lpstr>
      <vt:lpstr>Cloud Security Posture Management (CSPM) Integration</vt:lpstr>
      <vt:lpstr>Aufbau von Kibana-Dashboards für VM &amp; SPM I</vt:lpstr>
      <vt:lpstr>Aufbau von Kibana-Dashboards für VM &amp; SPM II</vt:lpstr>
      <vt:lpstr>Automatisierung und Workflows</vt:lpstr>
      <vt:lpstr>Best Practices für den Plattformaufbau I</vt:lpstr>
      <vt:lpstr>Best Practices für den Plattformaufbau II</vt:lpstr>
      <vt:lpstr>Herausforderungen beim Aufbau der Plattform</vt:lpstr>
      <vt:lpstr>Fazit: Elastic Cloud als leistungsstarke Plattform für VM &amp; SPM</vt:lpstr>
      <vt:lpstr>Nutzung des Elastic Cloud als SIEM (Security Information and Event Management) </vt:lpstr>
      <vt:lpstr>Was ist ein SIEM? I</vt:lpstr>
      <vt:lpstr>Was ist ein SIEM? II</vt:lpstr>
      <vt:lpstr>Warum Elastic Cloud als SIEM? I</vt:lpstr>
      <vt:lpstr>Warum Elastic Cloud als SIEM? II</vt:lpstr>
      <vt:lpstr>Architektur von Elastic SIEM I</vt:lpstr>
      <vt:lpstr>Architektur von Elastic SIEM II</vt:lpstr>
      <vt:lpstr>Einrichtung von Elastic SIEM I</vt:lpstr>
      <vt:lpstr>Einrichtung von Elastic SIEM II</vt:lpstr>
      <vt:lpstr>Datenquellen für Elastic SIEM I</vt:lpstr>
      <vt:lpstr>Datenquellen für Elastic SIEM II</vt:lpstr>
      <vt:lpstr>Detection Rules &amp; Alarme in Elastic SIEM I</vt:lpstr>
      <vt:lpstr>Detection Rules &amp; Alarme in Elastic SIEM II</vt:lpstr>
      <vt:lpstr>Incident Response mit Elastic SIEM I</vt:lpstr>
      <vt:lpstr>Incident Response mit Elastic SIEM II</vt:lpstr>
      <vt:lpstr>Threat Hunting mit Elastic SIEM I</vt:lpstr>
      <vt:lpstr>Threat Hunting mit Elastic SIEM II</vt:lpstr>
      <vt:lpstr>Dashboards &amp; Visualisierungen in Kibana I</vt:lpstr>
      <vt:lpstr>Dashboards &amp; Visualisierungen in Kibana II</vt:lpstr>
      <vt:lpstr>Automatisierung &amp; SOAR-Integration I</vt:lpstr>
      <vt:lpstr>Automatisierung &amp; SOAR-Integration II</vt:lpstr>
      <vt:lpstr>Best Practices für Elastic SIEM</vt:lpstr>
      <vt:lpstr>Fazit: Elastic Cloud als leistungsfähiges SIEM</vt:lpstr>
      <vt:lpstr>Elastic Cloud Praxis Setup</vt:lpstr>
      <vt:lpstr>Elastic Cloud Trial</vt:lpstr>
      <vt:lpstr>Elastic Cloud Login</vt:lpstr>
      <vt:lpstr>Elastic Agent ausrollen</vt:lpstr>
      <vt:lpstr>Elastic Agent Script auf Windows Client</vt:lpstr>
      <vt:lpstr>Elastic Agent enrolled</vt:lpstr>
      <vt:lpstr>Elastic Agent Policy erstellen</vt:lpstr>
      <vt:lpstr>Elastic Agent Policy zuweisen</vt:lpstr>
      <vt:lpstr>Snyk Integration hinzufügen</vt:lpstr>
      <vt:lpstr>Snyk Keys holen (14-day Trial/Enterprise)</vt:lpstr>
      <vt:lpstr>Snyk angebunden</vt:lpstr>
      <vt:lpstr>Snyk FIXEN!!!</vt:lpstr>
      <vt:lpstr>CSPM Integration installieren</vt:lpstr>
      <vt:lpstr>CSPM Integration installieren</vt:lpstr>
      <vt:lpstr>CSPM Integration installieren</vt:lpstr>
      <vt:lpstr>CSPM Integration installieren</vt:lpstr>
      <vt:lpstr>Defend for Containers installieren</vt:lpstr>
      <vt:lpstr>Attack Discovery</vt:lpstr>
      <vt:lpstr>Attack Discovery OpenAI Connector</vt:lpstr>
      <vt:lpstr>Attack Discovery OpenAI Connector</vt:lpstr>
      <vt:lpstr>Attack Discovery OpenAI Connector</vt:lpstr>
      <vt:lpstr>Elastic Defend</vt:lpstr>
      <vt:lpstr>AbuseCH Threat Intel Feed</vt:lpstr>
      <vt:lpstr>AbuseCH Threat Intel Feed läuft</vt:lpstr>
      <vt:lpstr>Elastic Threat Intel Utilities installieren</vt:lpstr>
      <vt:lpstr>Elastic File Integrity Monitoring installieren</vt:lpstr>
      <vt:lpstr>CISA Known Vulnerabilitities installieren</vt:lpstr>
      <vt:lpstr>Lateral Movement Detection installieren</vt:lpstr>
      <vt:lpstr>Network Beaconing Detection installieren</vt:lpstr>
      <vt:lpstr>Prebuilt Security Detection Rules installieren</vt:lpstr>
      <vt:lpstr>Rules sind installiert</vt:lpstr>
      <vt:lpstr>Rules aktivieren</vt:lpstr>
      <vt:lpstr>Rules aktiviert</vt:lpstr>
      <vt:lpstr>MITRE ATT&amp;CK Coverage</vt:lpstr>
      <vt:lpstr>Living of the Land Attack Detection installieren</vt:lpstr>
      <vt:lpstr>Osquery Manager installieren</vt:lpstr>
      <vt:lpstr>Osquery Logs installieren</vt:lpstr>
      <vt:lpstr>Windows integration installieren</vt:lpstr>
      <vt:lpstr>Powershell Operation Log installieren</vt:lpstr>
      <vt:lpstr>SYSMON installieren</vt:lpstr>
      <vt:lpstr>Network Packet Capture installieren</vt:lpstr>
      <vt:lpstr>Alienvault OTX API Key</vt:lpstr>
      <vt:lpstr>Alienvault OTX installieren</vt:lpstr>
      <vt:lpstr>Alienvault OTX installiert</vt:lpstr>
      <vt:lpstr>Entity Analytics aktivieren</vt:lpstr>
      <vt:lpstr>Whois Security mit Passion?</vt:lpstr>
      <vt:lpstr>Whois Security mit Passion?</vt:lpstr>
      <vt:lpstr>Danke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Mrskos Daniel</dc:creator>
  <cp:lastModifiedBy>daniel.mrskos</cp:lastModifiedBy>
  <cp:revision>1786</cp:revision>
  <cp:lastPrinted>2023-09-28T06:53:17Z</cp:lastPrinted>
  <dcterms:created xsi:type="dcterms:W3CDTF">2020-02-17T12:50:08Z</dcterms:created>
  <dcterms:modified xsi:type="dcterms:W3CDTF">2025-02-24T20:41:30Z</dcterms:modified>
</cp:coreProperties>
</file>